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notesMasterIdLst>
    <p:notesMasterId r:id="rId29"/>
  </p:notesMasterIdLst>
  <p:sldIdLst>
    <p:sldId id="452" r:id="rId2"/>
    <p:sldId id="454" r:id="rId3"/>
    <p:sldId id="435" r:id="rId4"/>
    <p:sldId id="455" r:id="rId5"/>
    <p:sldId id="456" r:id="rId6"/>
    <p:sldId id="436" r:id="rId7"/>
    <p:sldId id="374" r:id="rId8"/>
    <p:sldId id="375" r:id="rId9"/>
    <p:sldId id="378" r:id="rId10"/>
    <p:sldId id="410" r:id="rId11"/>
    <p:sldId id="437" r:id="rId12"/>
    <p:sldId id="460" r:id="rId13"/>
    <p:sldId id="446" r:id="rId14"/>
    <p:sldId id="447" r:id="rId15"/>
    <p:sldId id="457" r:id="rId16"/>
    <p:sldId id="382" r:id="rId17"/>
    <p:sldId id="383" r:id="rId18"/>
    <p:sldId id="384" r:id="rId19"/>
    <p:sldId id="386" r:id="rId20"/>
    <p:sldId id="390" r:id="rId21"/>
    <p:sldId id="444" r:id="rId22"/>
    <p:sldId id="433" r:id="rId23"/>
    <p:sldId id="450" r:id="rId24"/>
    <p:sldId id="391" r:id="rId25"/>
    <p:sldId id="448" r:id="rId26"/>
    <p:sldId id="392" r:id="rId27"/>
    <p:sldId id="459"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7BC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315" autoAdjust="0"/>
    <p:restoredTop sz="94698" autoAdjust="0"/>
  </p:normalViewPr>
  <p:slideViewPr>
    <p:cSldViewPr>
      <p:cViewPr>
        <p:scale>
          <a:sx n="100" d="100"/>
          <a:sy n="100" d="100"/>
        </p:scale>
        <p:origin x="-282"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6D36D70-8525-4F6F-9CE6-343DB45DC670}" type="datetimeFigureOut">
              <a:rPr lang="en-US"/>
              <a:pPr>
                <a:defRPr/>
              </a:pPr>
              <a:t>5/3/2017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AA6C1265-B731-4B2A-84A1-4A00F5362894}" type="slidenum">
              <a:rPr lang="en-US"/>
              <a:pPr>
                <a:defRPr/>
              </a:pPr>
              <a:t>‹#›</a:t>
            </a:fld>
            <a:endParaRPr lang="en-US" dirty="0"/>
          </a:p>
        </p:txBody>
      </p:sp>
    </p:spTree>
    <p:extLst>
      <p:ext uri="{BB962C8B-B14F-4D97-AF65-F5344CB8AC3E}">
        <p14:creationId xmlns="" xmlns:p14="http://schemas.microsoft.com/office/powerpoint/2010/main" val="25545083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44588" y="750888"/>
            <a:ext cx="4568825" cy="3427412"/>
          </a:xfrm>
          <a:ln/>
        </p:spPr>
      </p:sp>
      <p:sp>
        <p:nvSpPr>
          <p:cNvPr id="25603" name="Notes Placeholder 2"/>
          <p:cNvSpPr>
            <a:spLocks noGrp="1"/>
          </p:cNvSpPr>
          <p:nvPr>
            <p:ph type="body" idx="1"/>
          </p:nvPr>
        </p:nvSpPr>
        <p:spPr>
          <a:noFill/>
        </p:spPr>
        <p:txBody>
          <a:bodyPr/>
          <a:lstStyle/>
          <a:p>
            <a:r>
              <a:rPr lang="en-US" dirty="0" smtClean="0"/>
              <a:t>Welcome to this short presentation on EMBASE on Ovid</a:t>
            </a:r>
          </a:p>
        </p:txBody>
      </p:sp>
      <p:sp>
        <p:nvSpPr>
          <p:cNvPr id="4" name="Date Placeholder 3"/>
          <p:cNvSpPr>
            <a:spLocks noGrp="1"/>
          </p:cNvSpPr>
          <p:nvPr>
            <p:ph type="dt" sz="quarter" idx="1"/>
          </p:nvPr>
        </p:nvSpPr>
        <p:spPr/>
        <p:txBody>
          <a:bodyPr/>
          <a:lstStyle/>
          <a:p>
            <a:pPr>
              <a:defRPr/>
            </a:pPr>
            <a:r>
              <a:rPr lang="en-US" smtClean="0"/>
              <a:t>7/10/2012</a:t>
            </a: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95B62-09CD-4DEA-A4E9-0C575759C064}" type="slidenum">
              <a:rPr lang="en-US"/>
              <a:pPr/>
              <a:t>10</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p:spPr>
        <p:txBody>
          <a:bodyPr/>
          <a:lstStyle/>
          <a:p>
            <a:r>
              <a:rPr lang="en-AU" sz="1200" kern="1200" dirty="0" smtClean="0">
                <a:solidFill>
                  <a:schemeClr val="tx1"/>
                </a:solidFill>
                <a:effectLst/>
                <a:latin typeface="+mn-lt"/>
                <a:ea typeface="+mn-ea"/>
                <a:cs typeface="+mn-cs"/>
              </a:rPr>
              <a:t>Most Drug and Disease subheadings date from 1988, apart from these exceptions.  Drug Administration subheadings all begin in the year 2000.</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An unintended effect of selecting a subject/subheading pair is that you may be limiting to a period of time. Note too that in some cases subjects as well as subheadings in EMTREE may be more recent than 1988 - check the subject scope note for further information. To perform a retrospective</a:t>
            </a:r>
            <a:r>
              <a:rPr lang="en-AU" baseline="0" dirty="0" smtClean="0"/>
              <a:t> search, you may need to include a subject subheading pair and add a subject </a:t>
            </a:r>
            <a:r>
              <a:rPr lang="en-AU" baseline="0" dirty="0" err="1" smtClean="0"/>
              <a:t>subject</a:t>
            </a:r>
            <a:r>
              <a:rPr lang="en-AU" baseline="0" dirty="0" smtClean="0"/>
              <a:t> pair as well to cover the period before 1988. This may make the result less precise.</a:t>
            </a:r>
            <a:endParaRPr lang="en-US" dirty="0"/>
          </a:p>
        </p:txBody>
      </p:sp>
      <p:sp>
        <p:nvSpPr>
          <p:cNvPr id="4" name="Slide Number Placeholder 3"/>
          <p:cNvSpPr>
            <a:spLocks noGrp="1"/>
          </p:cNvSpPr>
          <p:nvPr>
            <p:ph type="sldNum" sz="quarter" idx="10"/>
          </p:nvPr>
        </p:nvSpPr>
        <p:spPr/>
        <p:txBody>
          <a:bodyPr/>
          <a:lstStyle/>
          <a:p>
            <a:fld id="{9EC64DFF-C8B6-47D2-A841-3FB026CD90D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Here we are looking at one of the newly added fields, the triple subheading field. </a:t>
            </a:r>
            <a:r>
              <a:rPr lang="en-AU" altLang="en-US" smtClean="0"/>
              <a:t>When we search in EMBASE or many other databases, we can find subject and subheading combinations. Sometimes we can assume that one is a cause and the other an effect, or that they are connected. This is the point of the new field in EMBASE, it will allow you to see groups of connected subjects. So, for example we may find a drug that is producing an adverse effect and the name of the side effect. Triple indexing is the three level indexing of the full text of the article – it consists of a primary subject (often a drug, device or disease), a key subheading which connects the two subjects and a secondary subject. </a:t>
            </a:r>
            <a:r>
              <a:rPr lang="en-US" altLang="en-US" b="1" smtClean="0"/>
              <a:t>Triple Indexing (“triples”) Examples:</a:t>
            </a:r>
            <a:endParaRPr lang="en-AU" altLang="en-US" smtClean="0"/>
          </a:p>
          <a:p>
            <a:pPr eaLnBrk="1" hangingPunct="1">
              <a:spcBef>
                <a:spcPct val="0"/>
              </a:spcBef>
            </a:pPr>
            <a:r>
              <a:rPr lang="en-US" altLang="en-US" smtClean="0"/>
              <a:t> </a:t>
            </a:r>
            <a:endParaRPr lang="en-AU" altLang="en-US" smtClean="0"/>
          </a:p>
          <a:p>
            <a:pPr eaLnBrk="1" hangingPunct="1">
              <a:spcBef>
                <a:spcPct val="0"/>
              </a:spcBef>
            </a:pPr>
            <a:r>
              <a:rPr lang="en-US" altLang="en-US" smtClean="0"/>
              <a:t>Drug therapy: when this subheading is indexed, </a:t>
            </a:r>
            <a:r>
              <a:rPr lang="en-US" altLang="en-US" b="1" smtClean="0"/>
              <a:t>the diseases treated</a:t>
            </a:r>
            <a:r>
              <a:rPr lang="en-US" altLang="en-US" smtClean="0"/>
              <a:t> are also indexed with the disease subheading drug therapy.</a:t>
            </a:r>
            <a:endParaRPr lang="en-AU" altLang="en-US" smtClean="0"/>
          </a:p>
          <a:p>
            <a:pPr eaLnBrk="1" hangingPunct="1">
              <a:spcBef>
                <a:spcPct val="0"/>
              </a:spcBef>
            </a:pPr>
            <a:r>
              <a:rPr lang="en-US" altLang="en-US" smtClean="0"/>
              <a:t>Drug therapy: when this subheading is indexed, </a:t>
            </a:r>
            <a:r>
              <a:rPr lang="en-US" altLang="en-US" b="1" smtClean="0"/>
              <a:t>the drugs used to treat the indexed disease</a:t>
            </a:r>
            <a:r>
              <a:rPr lang="en-US" altLang="en-US" smtClean="0"/>
              <a:t> are also indexed with drug subheading drug therapy.</a:t>
            </a:r>
            <a:endParaRPr lang="en-AU" altLang="en-US" smtClean="0"/>
          </a:p>
          <a:p>
            <a:pPr eaLnBrk="1" hangingPunct="1">
              <a:spcBef>
                <a:spcPct val="0"/>
              </a:spcBef>
            </a:pPr>
            <a:r>
              <a:rPr lang="en-US" altLang="en-US" smtClean="0"/>
              <a:t>Adverse device effect: when this subheading is indexed, the adverse effects are also indexed when possible with the disease subheading complication</a:t>
            </a:r>
            <a:endParaRPr lang="en-AU" altLang="en-US" smtClean="0"/>
          </a:p>
          <a:p>
            <a:pPr eaLnBrk="1" hangingPunct="1">
              <a:spcBef>
                <a:spcPct val="0"/>
              </a:spcBef>
            </a:pPr>
            <a:endParaRPr lang="en-AU" altLang="en-US" smtClean="0"/>
          </a:p>
          <a:p>
            <a:pPr eaLnBrk="1" hangingPunct="1">
              <a:spcBef>
                <a:spcPct val="0"/>
              </a:spcBef>
            </a:pPr>
            <a:endParaRPr lang="en-AU" altLang="en-US" smtClean="0"/>
          </a:p>
        </p:txBody>
      </p:sp>
      <p:sp>
        <p:nvSpPr>
          <p:cNvPr id="6656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A4B356E-E447-406B-8956-CABDBDC0C562}" type="slidenum">
              <a:rPr lang="en-AU" altLang="en-US" smtClean="0"/>
              <a:pPr fontAlgn="base">
                <a:spcBef>
                  <a:spcPct val="0"/>
                </a:spcBef>
                <a:spcAft>
                  <a:spcPct val="0"/>
                </a:spcAft>
                <a:defRPr/>
              </a:pPr>
              <a:t>12</a:t>
            </a:fld>
            <a:endParaRPr lang="en-AU"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mn-lt"/>
                <a:ea typeface="+mn-ea"/>
                <a:cs typeface="+mn-cs"/>
              </a:rPr>
              <a:t>Some subjects aren’t available within the EMTREE thesaurus, or may only be available for a limited period of time. Or you may want to expand the scope of the search to include the author’s own words or other professional vocabularies.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When I turn off the mapping tool, or select “search as a keyword” as part of that process, I will search a group of subject fields, which always include the title and the abstract (as well as others selected for the specific database). Use keywords as part of a search strategy to search before the addition of the EMTREE subject heading, or to broaden the search result, or to include more MEDLINE records (which are automatically indexed and may have limited numbers of subject headings). </a:t>
            </a:r>
            <a:endParaRPr lang="en-US" dirty="0"/>
          </a:p>
        </p:txBody>
      </p:sp>
      <p:sp>
        <p:nvSpPr>
          <p:cNvPr id="4" name="Slide Number Placeholder 3"/>
          <p:cNvSpPr>
            <a:spLocks noGrp="1"/>
          </p:cNvSpPr>
          <p:nvPr>
            <p:ph type="sldNum" sz="quarter" idx="10"/>
          </p:nvPr>
        </p:nvSpPr>
        <p:spPr/>
        <p:txBody>
          <a:bodyPr/>
          <a:lstStyle/>
          <a:p>
            <a:fld id="{9EC64DFF-C8B6-47D2-A841-3FB026CD90D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sz="1200" kern="1200" dirty="0" smtClean="0">
                <a:solidFill>
                  <a:schemeClr val="tx1"/>
                </a:solidFill>
                <a:effectLst/>
                <a:latin typeface="+mn-lt"/>
                <a:ea typeface="+mn-ea"/>
                <a:cs typeface="+mn-cs"/>
              </a:rPr>
              <a:t>When searching with keywords, use all synonyms, and include truncation and wildcards to disguise singular and plural and spelling variants. Use as many synonyms as possible since you are trying to match with the author’s words.</a:t>
            </a:r>
            <a:endParaRPr lang="en-US" dirty="0" smtClean="0"/>
          </a:p>
        </p:txBody>
      </p:sp>
      <p:sp>
        <p:nvSpPr>
          <p:cNvPr id="4" name="Slide Number Placeholder 3"/>
          <p:cNvSpPr>
            <a:spLocks noGrp="1"/>
          </p:cNvSpPr>
          <p:nvPr>
            <p:ph type="sldNum" sz="quarter" idx="10"/>
          </p:nvPr>
        </p:nvSpPr>
        <p:spPr/>
        <p:txBody>
          <a:bodyPr/>
          <a:lstStyle/>
          <a:p>
            <a:fld id="{9EC64DFF-C8B6-47D2-A841-3FB026CD90D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mn-lt"/>
                <a:ea typeface="+mn-ea"/>
                <a:cs typeface="+mn-cs"/>
              </a:rPr>
              <a:t>Basic Search is a quick relevance ranked search option, not an exhaustive search across the entire database. Basis Search is useful for inexperienced searchers, and also for new or unfamiliar subjects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subjects list in Results Tools provides an insight into which subjects are most common in the sample of records (after limiting to 4 or 5 star relevance)</a:t>
            </a:r>
            <a:endParaRPr lang="en-US" dirty="0"/>
          </a:p>
        </p:txBody>
      </p:sp>
      <p:sp>
        <p:nvSpPr>
          <p:cNvPr id="4" name="Slide Number Placeholder 3"/>
          <p:cNvSpPr>
            <a:spLocks noGrp="1"/>
          </p:cNvSpPr>
          <p:nvPr>
            <p:ph type="sldNum" sz="quarter" idx="10"/>
          </p:nvPr>
        </p:nvSpPr>
        <p:spPr/>
        <p:txBody>
          <a:bodyPr/>
          <a:lstStyle/>
          <a:p>
            <a:fld id="{9EC64DFF-C8B6-47D2-A841-3FB026CD90D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mn-lt"/>
                <a:ea typeface="+mn-ea"/>
                <a:cs typeface="+mn-cs"/>
              </a:rPr>
              <a:t>Search Tools is a way of exploring the subject structure of the database – in this case EMTREE. All the Search Tools are also available in Advanced Mode as a part of mapping, except for the Permuted Index (and the classifications in other databases).</a:t>
            </a:r>
            <a:endParaRPr lang="en-US" dirty="0"/>
          </a:p>
        </p:txBody>
      </p:sp>
      <p:sp>
        <p:nvSpPr>
          <p:cNvPr id="4" name="Slide Number Placeholder 3"/>
          <p:cNvSpPr>
            <a:spLocks noGrp="1"/>
          </p:cNvSpPr>
          <p:nvPr>
            <p:ph type="sldNum" sz="quarter" idx="10"/>
          </p:nvPr>
        </p:nvSpPr>
        <p:spPr/>
        <p:txBody>
          <a:bodyPr/>
          <a:lstStyle/>
          <a:p>
            <a:fld id="{9EC64DFF-C8B6-47D2-A841-3FB026CD90D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mn-lt"/>
                <a:ea typeface="+mn-ea"/>
                <a:cs typeface="+mn-cs"/>
              </a:rPr>
              <a:t>Use Search Fields to locate rare or unusual topics across all of the indexes, or to look inside individual fields – drug trade name, device trade name or conference details for example.</a:t>
            </a:r>
            <a:endParaRPr lang="en-US" dirty="0"/>
          </a:p>
        </p:txBody>
      </p:sp>
      <p:sp>
        <p:nvSpPr>
          <p:cNvPr id="4" name="Slide Number Placeholder 3"/>
          <p:cNvSpPr>
            <a:spLocks noGrp="1"/>
          </p:cNvSpPr>
          <p:nvPr>
            <p:ph type="sldNum" sz="quarter" idx="10"/>
          </p:nvPr>
        </p:nvSpPr>
        <p:spPr/>
        <p:txBody>
          <a:bodyPr/>
          <a:lstStyle/>
          <a:p>
            <a:fld id="{9EC64DFF-C8B6-47D2-A841-3FB026CD90D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28D39F-95ED-4ABC-BD5E-1AF8DA04BB83}" type="slidenum">
              <a:rPr lang="en-US"/>
              <a:pPr/>
              <a:t>18</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AU" sz="1200" kern="1200" dirty="0" smtClean="0">
                <a:solidFill>
                  <a:schemeClr val="tx1"/>
                </a:solidFill>
                <a:effectLst/>
                <a:latin typeface="+mn-lt"/>
                <a:ea typeface="+mn-ea"/>
                <a:cs typeface="+mn-cs"/>
              </a:rPr>
              <a:t>Because these fields are very specific, they can be used to create specific searches.</a:t>
            </a:r>
            <a:endParaRPr lang="en-US" dirty="0" smtClean="0"/>
          </a:p>
          <a:p>
            <a:endParaRPr lang="en-US" dirty="0" smtClean="0"/>
          </a:p>
          <a:p>
            <a:r>
              <a:rPr lang="en-US" dirty="0" smtClean="0"/>
              <a:t>CAS </a:t>
            </a:r>
            <a:r>
              <a:rPr lang="en-US" dirty="0"/>
              <a:t>Registry Number</a:t>
            </a:r>
          </a:p>
          <a:p>
            <a:r>
              <a:rPr lang="en-US" dirty="0"/>
              <a:t>Drug Trade Name</a:t>
            </a:r>
          </a:p>
          <a:p>
            <a:r>
              <a:rPr lang="en-US" dirty="0"/>
              <a:t>Drug Manufacturer Name</a:t>
            </a:r>
          </a:p>
          <a:p>
            <a:r>
              <a:rPr lang="en-US" dirty="0"/>
              <a:t>Device Name</a:t>
            </a:r>
          </a:p>
          <a:p>
            <a:r>
              <a:rPr lang="en-US" dirty="0"/>
              <a:t>Device Manufacturer Name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mn-lt"/>
                <a:ea typeface="+mn-ea"/>
                <a:cs typeface="+mn-cs"/>
              </a:rPr>
              <a:t>For people using a mode other than Basic Search, here are the operators and truncation/wildcard symbols which can be used to broaden a search result to include variations in spelling, singular or plurals and presence within a sentence or paragraph. Note that when you search for a phrase in Ovid, you are generally searching for a specific phrase.</a:t>
            </a:r>
          </a:p>
          <a:p>
            <a:r>
              <a:rPr lang="en-AU" sz="1200" kern="1200" dirty="0" smtClean="0">
                <a:solidFill>
                  <a:schemeClr val="tx1"/>
                </a:solidFill>
                <a:effectLst/>
                <a:latin typeface="+mn-lt"/>
                <a:ea typeface="+mn-ea"/>
                <a:cs typeface="+mn-cs"/>
              </a:rPr>
              <a:t>ADJ# is used as a substitute for searching within a sentence or paragraph which may be called NEAR or SAME or WITH in other search tools.</a:t>
            </a:r>
            <a:endParaRPr lang="en-US" dirty="0"/>
          </a:p>
        </p:txBody>
      </p:sp>
      <p:sp>
        <p:nvSpPr>
          <p:cNvPr id="4" name="Slide Number Placeholder 3"/>
          <p:cNvSpPr>
            <a:spLocks noGrp="1"/>
          </p:cNvSpPr>
          <p:nvPr>
            <p:ph type="sldNum" sz="quarter" idx="10"/>
          </p:nvPr>
        </p:nvSpPr>
        <p:spPr/>
        <p:txBody>
          <a:bodyPr/>
          <a:lstStyle/>
          <a:p>
            <a:fld id="{9EC64DFF-C8B6-47D2-A841-3FB026CD90D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A76D9-7CB7-48D0-87FD-6FBAE5D2DDFA}" type="slidenum">
              <a:rPr lang="en-US"/>
              <a:pPr/>
              <a:t>2</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Here are the characteristics of the EMBASE database</a:t>
            </a:r>
            <a:r>
              <a:rPr lang="en-US" sz="1200" kern="1200" baseline="0" dirty="0" smtClean="0">
                <a:solidFill>
                  <a:schemeClr val="tx1"/>
                </a:solidFill>
                <a:effectLst/>
                <a:latin typeface="+mn-lt"/>
                <a:ea typeface="+mn-ea"/>
                <a:cs typeface="+mn-cs"/>
              </a:rPr>
              <a:t> on Ovid. The database offers easy access to the EMTREE thesaurus and it’s subheadings and limits using the thesaurus tools and limits. It also offers access to other ways of searching the database, using keywords or specific fields.</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3632D-04A5-41D7-B7B4-33A2C94DEF63}" type="slidenum">
              <a:rPr lang="en-US"/>
              <a:pPr/>
              <a:t>20</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AU" sz="1200" kern="1200" dirty="0" smtClean="0">
                <a:solidFill>
                  <a:schemeClr val="tx1"/>
                </a:solidFill>
                <a:effectLst/>
                <a:latin typeface="+mn-lt"/>
                <a:ea typeface="+mn-ea"/>
                <a:cs typeface="+mn-cs"/>
              </a:rPr>
              <a:t>There are two types of limits, commonly used and more specific limits on the Additional Limits page. Others include parts of the population, types of documents and special subjects within the database.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3632D-04A5-41D7-B7B4-33A2C94DEF63}" type="slidenum">
              <a:rPr lang="en-US"/>
              <a:pPr/>
              <a:t>21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AU" sz="1200" kern="1200" dirty="0" smtClean="0">
                <a:solidFill>
                  <a:schemeClr val="tx1"/>
                </a:solidFill>
                <a:effectLst/>
                <a:latin typeface="+mn-lt"/>
                <a:ea typeface="+mn-ea"/>
                <a:cs typeface="+mn-cs"/>
              </a:rPr>
              <a:t>The Additional Limits page is often about parts of the population, types of publications and documents etc. For publication types you may need to pick more than once to include publication types, clinical trials and evidence based medicine limit types.</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Limits about the content of EMBASE and where they originate</a:t>
            </a:r>
            <a:r>
              <a:rPr lang="en-US" baseline="0" dirty="0" smtClean="0"/>
              <a:t> or other relationships.</a:t>
            </a:r>
            <a:endParaRPr lang="en-AU" dirty="0"/>
          </a:p>
        </p:txBody>
      </p:sp>
      <p:sp>
        <p:nvSpPr>
          <p:cNvPr id="4" name="Slide Number Placeholder 3"/>
          <p:cNvSpPr>
            <a:spLocks noGrp="1"/>
          </p:cNvSpPr>
          <p:nvPr>
            <p:ph type="sldNum" sz="quarter" idx="10"/>
          </p:nvPr>
        </p:nvSpPr>
        <p:spPr/>
        <p:txBody>
          <a:bodyPr/>
          <a:lstStyle/>
          <a:p>
            <a:pPr>
              <a:defRPr/>
            </a:pPr>
            <a:fld id="{AA6C1265-B731-4B2A-84A1-4A00F5362894}" type="slidenum">
              <a:rPr lang="en-US" smtClean="0"/>
              <a:pPr>
                <a:defRPr/>
              </a:pPr>
              <a:t>22</a:t>
            </a:fld>
            <a:endParaRPr lang="en-US" dirty="0"/>
          </a:p>
        </p:txBody>
      </p:sp>
    </p:spTree>
    <p:extLst>
      <p:ext uri="{BB962C8B-B14F-4D97-AF65-F5344CB8AC3E}">
        <p14:creationId xmlns="" xmlns:p14="http://schemas.microsoft.com/office/powerpoint/2010/main" val="2639787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Often a search session would consist of several searching steps, including some keyword searches, a combination and some limits, then a saving or output step.</a:t>
            </a:r>
            <a:endParaRPr lang="en-AU" dirty="0"/>
          </a:p>
        </p:txBody>
      </p:sp>
      <p:sp>
        <p:nvSpPr>
          <p:cNvPr id="4" name="Slide Number Placeholder 3"/>
          <p:cNvSpPr>
            <a:spLocks noGrp="1"/>
          </p:cNvSpPr>
          <p:nvPr>
            <p:ph type="sldNum" sz="quarter" idx="10"/>
          </p:nvPr>
        </p:nvSpPr>
        <p:spPr/>
        <p:txBody>
          <a:bodyPr/>
          <a:lstStyle/>
          <a:p>
            <a:pPr>
              <a:defRPr/>
            </a:pPr>
            <a:fld id="{AA6C1265-B731-4B2A-84A1-4A00F5362894}" type="slidenum">
              <a:rPr lang="en-US" smtClean="0"/>
              <a:pPr>
                <a:defRPr/>
              </a:pPr>
              <a:t>23</a:t>
            </a:fld>
            <a:endParaRPr lang="en-US" dirty="0"/>
          </a:p>
        </p:txBody>
      </p:sp>
    </p:spTree>
    <p:extLst>
      <p:ext uri="{BB962C8B-B14F-4D97-AF65-F5344CB8AC3E}">
        <p14:creationId xmlns="" xmlns:p14="http://schemas.microsoft.com/office/powerpoint/2010/main" val="2639787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27A14A-DDA3-4713-B455-5C258A18550E}" type="slidenum">
              <a:rPr lang="en-US"/>
              <a:pPr/>
              <a:t>24</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AU" sz="1200" kern="1200" dirty="0" smtClean="0">
                <a:solidFill>
                  <a:schemeClr val="tx1"/>
                </a:solidFill>
                <a:effectLst/>
                <a:latin typeface="+mn-lt"/>
                <a:ea typeface="+mn-ea"/>
                <a:cs typeface="+mn-cs"/>
              </a:rPr>
              <a:t>Here are the output options at the top of any results page. Use Export for Word Processing and Reference Management – EndNote, </a:t>
            </a:r>
            <a:r>
              <a:rPr lang="en-AU" sz="1200" kern="1200" dirty="0" err="1" smtClean="0">
                <a:solidFill>
                  <a:schemeClr val="tx1"/>
                </a:solidFill>
                <a:effectLst/>
                <a:latin typeface="+mn-lt"/>
                <a:ea typeface="+mn-ea"/>
                <a:cs typeface="+mn-cs"/>
              </a:rPr>
              <a:t>Procyte</a:t>
            </a:r>
            <a:r>
              <a:rPr lang="en-AU" sz="1200" kern="1200" dirty="0" smtClean="0">
                <a:solidFill>
                  <a:schemeClr val="tx1"/>
                </a:solidFill>
                <a:effectLst/>
                <a:latin typeface="+mn-lt"/>
                <a:ea typeface="+mn-ea"/>
                <a:cs typeface="+mn-cs"/>
              </a:rPr>
              <a:t>, Ref Works etc. The Excel output format may be useful for analysis and is also available at an alerting output format.</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 well as saving or outputting results, results may be captured in a My Projects repository, or the search itself may be saved and rerun later or the search may be saved as an </a:t>
            </a:r>
            <a:r>
              <a:rPr lang="en-US" sz="1200" kern="1200" dirty="0" err="1" smtClean="0">
                <a:solidFill>
                  <a:schemeClr val="tx1"/>
                </a:solidFill>
                <a:effectLst/>
                <a:latin typeface="+mn-lt"/>
                <a:ea typeface="+mn-ea"/>
                <a:cs typeface="+mn-cs"/>
              </a:rPr>
              <a:t>autoalert</a:t>
            </a:r>
            <a:r>
              <a:rPr lang="en-US" sz="1200" kern="1200" dirty="0" smtClean="0">
                <a:solidFill>
                  <a:schemeClr val="tx1"/>
                </a:solidFill>
                <a:effectLst/>
                <a:latin typeface="+mn-lt"/>
                <a:ea typeface="+mn-ea"/>
                <a:cs typeface="+mn-cs"/>
              </a:rPr>
              <a:t> for current awareness.</a:t>
            </a:r>
            <a:endParaRPr lang="en-US" dirty="0"/>
          </a:p>
        </p:txBody>
      </p:sp>
      <p:sp>
        <p:nvSpPr>
          <p:cNvPr id="4" name="Slide Number Placeholder 3"/>
          <p:cNvSpPr>
            <a:spLocks noGrp="1"/>
          </p:cNvSpPr>
          <p:nvPr>
            <p:ph type="sldNum" sz="quarter" idx="10"/>
          </p:nvPr>
        </p:nvSpPr>
        <p:spPr/>
        <p:txBody>
          <a:bodyPr/>
          <a:lstStyle/>
          <a:p>
            <a:fld id="{9EC64DFF-C8B6-47D2-A841-3FB026CD90D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3BC4A-039C-4764-9BDD-D86868A19302}" type="slidenum">
              <a:rPr lang="en-US"/>
              <a:pPr/>
              <a:t>26</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AU" sz="1200" kern="1200" dirty="0" smtClean="0">
                <a:solidFill>
                  <a:schemeClr val="tx1"/>
                </a:solidFill>
                <a:effectLst/>
                <a:latin typeface="+mn-lt"/>
                <a:ea typeface="+mn-ea"/>
                <a:cs typeface="+mn-cs"/>
              </a:rPr>
              <a:t>Ovid Full Text links take you from the database to your subscribed journals. Full Text links open in a new window with a new session for access to an article, links are often also available for other types of publications</a:t>
            </a:r>
            <a:endParaRPr lang="en-AU" sz="1200"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mn-lt"/>
                <a:ea typeface="+mn-ea"/>
                <a:cs typeface="+mn-cs"/>
              </a:rPr>
              <a:t>The database has a special focus on diseases,</a:t>
            </a:r>
            <a:r>
              <a:rPr lang="en-AU" sz="1200" kern="1200" baseline="0" dirty="0" smtClean="0">
                <a:solidFill>
                  <a:schemeClr val="tx1"/>
                </a:solidFill>
                <a:effectLst/>
                <a:latin typeface="+mn-lt"/>
                <a:ea typeface="+mn-ea"/>
                <a:cs typeface="+mn-cs"/>
              </a:rPr>
              <a:t> drugs and devices and non journal publications, which are offered as part of the software as a part of mapping and other access points.</a:t>
            </a:r>
            <a:endParaRPr lang="en-US" dirty="0"/>
          </a:p>
        </p:txBody>
      </p:sp>
      <p:sp>
        <p:nvSpPr>
          <p:cNvPr id="4" name="Slide Number Placeholder 3"/>
          <p:cNvSpPr>
            <a:spLocks noGrp="1"/>
          </p:cNvSpPr>
          <p:nvPr>
            <p:ph type="sldNum" sz="quarter" idx="10"/>
          </p:nvPr>
        </p:nvSpPr>
        <p:spPr/>
        <p:txBody>
          <a:bodyPr/>
          <a:lstStyle/>
          <a:p>
            <a:pPr>
              <a:defRPr/>
            </a:pPr>
            <a:fld id="{AA6C1265-B731-4B2A-84A1-4A00F5362894}"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Here is a visual representation of the content of EMBASE taken from an</a:t>
            </a:r>
            <a:r>
              <a:rPr lang="en-US" baseline="0" dirty="0" smtClean="0"/>
              <a:t> EMBASE publication. </a:t>
            </a:r>
            <a:r>
              <a:rPr lang="en-AU" sz="1200" kern="1200" dirty="0" smtClean="0">
                <a:solidFill>
                  <a:schemeClr val="tx1"/>
                </a:solidFill>
                <a:effectLst/>
                <a:latin typeface="+mn-lt"/>
                <a:ea typeface="+mn-ea"/>
                <a:cs typeface="+mn-cs"/>
              </a:rPr>
              <a:t>The traditional coverage of the EMBASE database emphasised drugs and chemicals, and including drug development, medical devices and many other biomedical topics. But this coverage was expanded when all the records which are available in the MEDLINE were also included in EMBASE. </a:t>
            </a:r>
            <a:endParaRPr lang="en-GB" dirty="0" smtClean="0"/>
          </a:p>
          <a:p>
            <a:endParaRPr lang="en-AU" dirty="0"/>
          </a:p>
        </p:txBody>
      </p:sp>
      <p:sp>
        <p:nvSpPr>
          <p:cNvPr id="4" name="Slide Number Placeholder 3"/>
          <p:cNvSpPr>
            <a:spLocks noGrp="1"/>
          </p:cNvSpPr>
          <p:nvPr>
            <p:ph type="sldNum" sz="quarter" idx="10"/>
          </p:nvPr>
        </p:nvSpPr>
        <p:spPr/>
        <p:txBody>
          <a:bodyPr/>
          <a:lstStyle/>
          <a:p>
            <a:pPr>
              <a:defRPr/>
            </a:pPr>
            <a:fld id="{AA6C1265-B731-4B2A-84A1-4A00F5362894}" type="slidenum">
              <a:rPr lang="en-US" smtClean="0"/>
              <a:pPr>
                <a:defRPr/>
              </a:pPr>
              <a:t>4</a:t>
            </a:fld>
            <a:endParaRPr lang="en-US" dirty="0"/>
          </a:p>
        </p:txBody>
      </p:sp>
    </p:spTree>
    <p:extLst>
      <p:ext uri="{BB962C8B-B14F-4D97-AF65-F5344CB8AC3E}">
        <p14:creationId xmlns="" xmlns:p14="http://schemas.microsoft.com/office/powerpoint/2010/main" val="138782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Elsevier databases and products use the EMTREE thesaurus, including EMBASE. </a:t>
            </a:r>
            <a:r>
              <a:rPr lang="en-AU" sz="1200" kern="1200" dirty="0" smtClean="0">
                <a:solidFill>
                  <a:schemeClr val="tx1"/>
                </a:solidFill>
                <a:effectLst/>
                <a:latin typeface="+mn-lt"/>
                <a:ea typeface="+mn-ea"/>
                <a:cs typeface="+mn-cs"/>
              </a:rPr>
              <a:t>The EMTREE thesaurus which is an easy to use and comprehensive subject guide with an emphasis on drugs and chemicals and on diseases and health problems. Coverage of drug and chemical terms begins early in development, offering access to early trials and also to conferences and meetings for early publications. There is broad coverage of journals including all MEDLINE journal coverage plus over 2,500 additional journals - including journals in languages other than English.</a:t>
            </a:r>
            <a:endParaRPr lang="en-US" dirty="0" smtClean="0"/>
          </a:p>
          <a:p>
            <a:endParaRPr lang="en-US" dirty="0" smtClean="0"/>
          </a:p>
          <a:p>
            <a:endParaRPr lang="en-US" dirty="0" smtClean="0"/>
          </a:p>
          <a:p>
            <a:endParaRPr lang="en-US" dirty="0" smtClean="0"/>
          </a:p>
          <a:p>
            <a:r>
              <a:rPr lang="en-US" dirty="0" smtClean="0"/>
              <a:t>Almost half the terms</a:t>
            </a:r>
            <a:r>
              <a:rPr lang="en-US" baseline="0" dirty="0" smtClean="0"/>
              <a:t> are about drugs and chemicals – a real drug may be any chemical that can affect metabolism, not just what we think of as drugs. The check tags or the EMTREE terms may be offered as limits.</a:t>
            </a:r>
            <a:endParaRPr lang="en-AU" dirty="0"/>
          </a:p>
        </p:txBody>
      </p:sp>
      <p:sp>
        <p:nvSpPr>
          <p:cNvPr id="4" name="Slide Number Placeholder 3"/>
          <p:cNvSpPr>
            <a:spLocks noGrp="1"/>
          </p:cNvSpPr>
          <p:nvPr>
            <p:ph type="sldNum" sz="quarter" idx="10"/>
          </p:nvPr>
        </p:nvSpPr>
        <p:spPr/>
        <p:txBody>
          <a:bodyPr/>
          <a:lstStyle/>
          <a:p>
            <a:fld id="{E794CD60-98D3-4F51-8728-1D1B7C4BF898}" type="slidenum">
              <a:rPr lang="en-AU" smtClean="0"/>
              <a:pPr/>
              <a:t>5</a:t>
            </a:fld>
            <a:endParaRPr lang="en-AU"/>
          </a:p>
        </p:txBody>
      </p:sp>
    </p:spTree>
    <p:extLst>
      <p:ext uri="{BB962C8B-B14F-4D97-AF65-F5344CB8AC3E}">
        <p14:creationId xmlns="" xmlns:p14="http://schemas.microsoft.com/office/powerpoint/2010/main" val="227782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8BC1B0-D0BC-4D31-8F90-334B031861DC}" type="slidenum">
              <a:rPr lang="en-GB"/>
              <a:pPr/>
              <a:t>6</a:t>
            </a:fld>
            <a:endParaRPr lang="en-GB"/>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AU" sz="1200" kern="1200" smtClean="0">
                <a:solidFill>
                  <a:schemeClr val="tx1"/>
                </a:solidFill>
                <a:effectLst/>
                <a:latin typeface="+mn-lt"/>
                <a:ea typeface="+mn-ea"/>
                <a:cs typeface="+mn-cs"/>
              </a:rPr>
              <a:t>Ovid </a:t>
            </a:r>
            <a:r>
              <a:rPr lang="en-AU" sz="1200" kern="1200" dirty="0" smtClean="0">
                <a:solidFill>
                  <a:schemeClr val="tx1"/>
                </a:solidFill>
                <a:effectLst/>
                <a:latin typeface="+mn-lt"/>
                <a:ea typeface="+mn-ea"/>
                <a:cs typeface="+mn-cs"/>
              </a:rPr>
              <a:t>offers a wide variety of access points into a database which will suit either an experienced researcher or a beginner… Let’s look at some examples.</a:t>
            </a:r>
          </a:p>
          <a:p>
            <a:r>
              <a:rPr lang="en-AU" sz="1200" kern="1200" dirty="0" smtClean="0">
                <a:solidFill>
                  <a:schemeClr val="tx1"/>
                </a:solidFill>
                <a:effectLst/>
                <a:latin typeface="+mn-lt"/>
                <a:ea typeface="+mn-ea"/>
                <a:cs typeface="+mn-cs"/>
              </a:rPr>
              <a:t>Basic Search is a quick relevance ranked search option, not an exhaustive search across the entire database. Basis Search is useful for inexperienced searchers, and also for new or unfamiliar subjects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subjects list in Results Tools provides an insight into which subjects are most common in the sample of records (after limiting to 4 or 5 star relevance)</a:t>
            </a:r>
            <a:endParaRPr lang="en-AU" sz="1200" kern="1200" dirty="0">
              <a:solidFill>
                <a:schemeClr val="tx1"/>
              </a:solidFill>
              <a:effectLst/>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mn-lt"/>
                <a:ea typeface="+mn-ea"/>
                <a:cs typeface="+mn-cs"/>
              </a:rPr>
              <a:t>In Advanced Search mode Mapping translates your words and phrases and refers them to subjects within EMTREE, further details on the mapping process follows. Advanced mode also provides access to keyword searching, author name and journal name searches and searches within the title.</a:t>
            </a:r>
            <a:endParaRPr lang="en-US" dirty="0"/>
          </a:p>
        </p:txBody>
      </p:sp>
      <p:sp>
        <p:nvSpPr>
          <p:cNvPr id="4" name="Slide Number Placeholder 3"/>
          <p:cNvSpPr>
            <a:spLocks noGrp="1"/>
          </p:cNvSpPr>
          <p:nvPr>
            <p:ph type="sldNum" sz="quarter" idx="10"/>
          </p:nvPr>
        </p:nvSpPr>
        <p:spPr/>
        <p:txBody>
          <a:bodyPr/>
          <a:lstStyle/>
          <a:p>
            <a:fld id="{9EC64DFF-C8B6-47D2-A841-3FB026CD90D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73D831-0271-46F5-83A7-49AB725862D5}" type="slidenum">
              <a:rPr lang="en-US"/>
              <a:pPr/>
              <a:t>8</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AU" sz="1200" kern="1200" dirty="0" smtClean="0">
                <a:solidFill>
                  <a:schemeClr val="tx1"/>
                </a:solidFill>
                <a:effectLst/>
                <a:latin typeface="+mn-lt"/>
                <a:ea typeface="+mn-ea"/>
                <a:cs typeface="+mn-cs"/>
              </a:rPr>
              <a:t>There are four types of mapping response – Mapping translates plain English requests to controlled vocabulary terms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Mapping provides access to a database’s own thesaurus (in this case EMTREE), using information provided by the database – by matching, synonyms or subject relationships.</a:t>
            </a:r>
          </a:p>
          <a:p>
            <a:r>
              <a:rPr lang="en-AU" sz="1200" kern="1200" dirty="0" smtClean="0">
                <a:solidFill>
                  <a:schemeClr val="tx1"/>
                </a:solidFill>
                <a:effectLst/>
                <a:latin typeface="+mn-lt"/>
                <a:ea typeface="+mn-ea"/>
                <a:cs typeface="+mn-cs"/>
              </a:rPr>
              <a:t>All </a:t>
            </a:r>
            <a:r>
              <a:rPr lang="en-AU" sz="1200" kern="1200" dirty="0" err="1" smtClean="0">
                <a:solidFill>
                  <a:schemeClr val="tx1"/>
                </a:solidFill>
                <a:effectLst/>
                <a:latin typeface="+mn-lt"/>
                <a:ea typeface="+mn-ea"/>
                <a:cs typeface="+mn-cs"/>
              </a:rPr>
              <a:t>MeSH</a:t>
            </a:r>
            <a:r>
              <a:rPr lang="en-AU" sz="1200" kern="1200" dirty="0" smtClean="0">
                <a:solidFill>
                  <a:schemeClr val="tx1"/>
                </a:solidFill>
                <a:effectLst/>
                <a:latin typeface="+mn-lt"/>
                <a:ea typeface="+mn-ea"/>
                <a:cs typeface="+mn-cs"/>
              </a:rPr>
              <a:t> terms (where available) are included as EMTREE synonyms in the scope notes</a:t>
            </a:r>
          </a:p>
          <a:p>
            <a:r>
              <a:rPr lang="en-AU" sz="1200" kern="1200" dirty="0" smtClean="0">
                <a:solidFill>
                  <a:schemeClr val="tx1"/>
                </a:solidFill>
                <a:effectLst/>
                <a:latin typeface="+mn-lt"/>
                <a:ea typeface="+mn-ea"/>
                <a:cs typeface="+mn-cs"/>
              </a:rPr>
              <a:t>It also shows the user how many hits exist for their term as they search or browse.</a:t>
            </a: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mn-lt"/>
                <a:ea typeface="+mn-ea"/>
                <a:cs typeface="+mn-cs"/>
              </a:rPr>
              <a:t>Subheadings are different in MEDLINE and EMBASE, a small number are the same, some use the same code but the majority have a different meaning and some are unique to each database. Subheadings give a subject a role or context. In EMBASE subheadings are primarily concerned with drugs and diseases, they were originally called drug and disease links.</a:t>
            </a:r>
            <a:endParaRPr lang="en-US" dirty="0"/>
          </a:p>
        </p:txBody>
      </p:sp>
      <p:sp>
        <p:nvSpPr>
          <p:cNvPr id="4" name="Slide Number Placeholder 3"/>
          <p:cNvSpPr>
            <a:spLocks noGrp="1"/>
          </p:cNvSpPr>
          <p:nvPr>
            <p:ph type="sldNum" sz="quarter" idx="10"/>
          </p:nvPr>
        </p:nvSpPr>
        <p:spPr/>
        <p:txBody>
          <a:bodyPr/>
          <a:lstStyle/>
          <a:p>
            <a:fld id="{9EC64DFF-C8B6-47D2-A841-3FB026CD90D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marL="1472184" indent="-274320">
              <a:spcBef>
                <a:spcPts val="576"/>
              </a:spcBef>
              <a:defRPr sz="20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91181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364656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print">
            <a:extLst>
              <a:ext uri="{28A0092B-C50C-407E-A947-70E740481C1C}">
                <a14:useLocalDpi xmlns="" xmlns:a14="http://schemas.microsoft.com/office/drawing/2010/main" val="0"/>
              </a:ext>
            </a:extLst>
          </a:blip>
          <a:srcRect t="11826" b="13107"/>
          <a:stretch/>
        </p:blipFill>
        <p:spPr>
          <a:xfrm>
            <a:off x="457200" y="-6096"/>
            <a:ext cx="8686800" cy="6864096"/>
          </a:xfrm>
          <a:prstGeom prst="rect">
            <a:avLst/>
          </a:prstGeom>
        </p:spPr>
      </p:pic>
      <p:sp>
        <p:nvSpPr>
          <p:cNvPr id="20" name="Rectangle 13"/>
          <p:cNvSpPr/>
          <p:nvPr/>
        </p:nvSpPr>
        <p:spPr>
          <a:xfrm>
            <a:off x="2514603" y="4670783"/>
            <a:ext cx="2743200" cy="1402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8"/>
          <p:cNvSpPr/>
          <p:nvPr/>
        </p:nvSpPr>
        <p:spPr>
          <a:xfrm>
            <a:off x="3" y="2316480"/>
            <a:ext cx="3886200" cy="2743200"/>
          </a:xfrm>
          <a:prstGeom prst="rect">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364266" y="2515443"/>
            <a:ext cx="3352601" cy="1524000"/>
          </a:xfrm>
        </p:spPr>
        <p:txBody>
          <a:bodyPr anchor="t">
            <a:noAutofit/>
          </a:bodyPr>
          <a:lstStyle>
            <a:lvl1pPr>
              <a:defRPr sz="2800" b="0">
                <a:solidFill>
                  <a:schemeClr val="bg1"/>
                </a:solidFill>
              </a:defRPr>
            </a:lvl1pPr>
          </a:lstStyle>
          <a:p>
            <a:r>
              <a:rPr lang="en-US" dirty="0" smtClean="0"/>
              <a:t>Click to edit Master title style</a:t>
            </a:r>
            <a:endParaRPr lang="en-US" dirty="0"/>
          </a:p>
        </p:txBody>
      </p:sp>
      <p:pic>
        <p:nvPicPr>
          <p:cNvPr id="24" name="Afbeelding 23" descr="WK_H_01_Pos_RGB_2400_Color.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04317" y="5084295"/>
            <a:ext cx="2753487" cy="988568"/>
          </a:xfrm>
          <a:prstGeom prst="rect">
            <a:avLst/>
          </a:prstGeom>
        </p:spPr>
      </p:pic>
      <p:sp>
        <p:nvSpPr>
          <p:cNvPr id="25" name="Tijdelijke aanduiding voor tekst 2"/>
          <p:cNvSpPr>
            <a:spLocks noGrp="1"/>
          </p:cNvSpPr>
          <p:nvPr>
            <p:ph type="body" sz="quarter" idx="11" hasCustomPrompt="1"/>
          </p:nvPr>
        </p:nvSpPr>
        <p:spPr>
          <a:xfrm>
            <a:off x="363541" y="4077713"/>
            <a:ext cx="3353327" cy="415265"/>
          </a:xfrm>
        </p:spPr>
        <p:txBody>
          <a:bodyPr>
            <a:normAutofit/>
          </a:bodyPr>
          <a:lstStyle>
            <a:lvl1pPr marL="0" indent="0">
              <a:spcBef>
                <a:spcPts val="0"/>
              </a:spcBef>
              <a:buFontTx/>
              <a:buNone/>
              <a:defRPr sz="1400">
                <a:solidFill>
                  <a:schemeClr val="bg1"/>
                </a:solidFill>
              </a:defRPr>
            </a:lvl1pPr>
          </a:lstStyle>
          <a:p>
            <a:pPr lvl="0"/>
            <a:r>
              <a:rPr lang="nl-NL" dirty="0" smtClean="0"/>
              <a:t>Click </a:t>
            </a:r>
            <a:r>
              <a:rPr lang="nl-NL" dirty="0" err="1" smtClean="0"/>
              <a:t>to</a:t>
            </a:r>
            <a:r>
              <a:rPr lang="nl-NL" dirty="0" smtClean="0"/>
              <a:t> </a:t>
            </a:r>
            <a:r>
              <a:rPr lang="nl-NL" dirty="0" err="1" smtClean="0"/>
              <a:t>edit</a:t>
            </a:r>
            <a:r>
              <a:rPr lang="nl-NL" dirty="0" smtClean="0"/>
              <a:t> Name Presenter</a:t>
            </a:r>
            <a:endParaRPr lang="nl-NL" dirty="0"/>
          </a:p>
        </p:txBody>
      </p:sp>
      <p:sp>
        <p:nvSpPr>
          <p:cNvPr id="5" name="Tijdelijke aanduiding voor tekst 4"/>
          <p:cNvSpPr>
            <a:spLocks noGrp="1"/>
          </p:cNvSpPr>
          <p:nvPr>
            <p:ph type="body" sz="quarter" idx="12" hasCustomPrompt="1"/>
          </p:nvPr>
        </p:nvSpPr>
        <p:spPr>
          <a:xfrm>
            <a:off x="364267" y="4525432"/>
            <a:ext cx="2140050" cy="316793"/>
          </a:xfrm>
        </p:spPr>
        <p:txBody>
          <a:bodyPr>
            <a:noAutofit/>
          </a:bodyPr>
          <a:lstStyle>
            <a:lvl1pPr marL="0" indent="0">
              <a:buFontTx/>
              <a:buNone/>
              <a:defRPr sz="1400">
                <a:solidFill>
                  <a:schemeClr val="bg2"/>
                </a:solidFill>
              </a:defRPr>
            </a:lvl1pPr>
            <a:lvl2pPr marL="406400" indent="0">
              <a:buFontTx/>
              <a:buNone/>
              <a:defRPr sz="1400">
                <a:solidFill>
                  <a:schemeClr val="bg2"/>
                </a:solidFill>
              </a:defRPr>
            </a:lvl2pPr>
            <a:lvl3pPr marL="762000" indent="0">
              <a:buFontTx/>
              <a:buNone/>
              <a:defRPr sz="1400">
                <a:solidFill>
                  <a:schemeClr val="bg2"/>
                </a:solidFill>
              </a:defRPr>
            </a:lvl3pPr>
            <a:lvl4pPr marL="1117600" indent="0">
              <a:buFontTx/>
              <a:buNone/>
              <a:defRPr sz="1400">
                <a:solidFill>
                  <a:schemeClr val="bg2"/>
                </a:solidFill>
              </a:defRPr>
            </a:lvl4pPr>
            <a:lvl5pPr marL="1828800" indent="0">
              <a:buFontTx/>
              <a:buNone/>
              <a:defRPr sz="1400">
                <a:solidFill>
                  <a:schemeClr val="bg2"/>
                </a:solidFill>
              </a:defRPr>
            </a:lvl5pPr>
          </a:lstStyle>
          <a:p>
            <a:pPr lvl="0"/>
            <a:r>
              <a:rPr lang="nl-NL" dirty="0" smtClean="0"/>
              <a:t>Date</a:t>
            </a:r>
            <a:endParaRPr lang="nl-NL" dirty="0"/>
          </a:p>
        </p:txBody>
      </p:sp>
    </p:spTree>
    <p:extLst>
      <p:ext uri="{BB962C8B-B14F-4D97-AF65-F5344CB8AC3E}">
        <p14:creationId xmlns="" xmlns:p14="http://schemas.microsoft.com/office/powerpoint/2010/main" val="113794990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print">
            <a:extLst>
              <a:ext uri="{28A0092B-C50C-407E-A947-70E740481C1C}">
                <a14:useLocalDpi xmlns="" xmlns:a14="http://schemas.microsoft.com/office/drawing/2010/main" val="0"/>
              </a:ext>
            </a:extLst>
          </a:blip>
          <a:srcRect t="7132" b="17798"/>
          <a:stretch/>
        </p:blipFill>
        <p:spPr>
          <a:xfrm>
            <a:off x="457200" y="0"/>
            <a:ext cx="8686800" cy="6864096"/>
          </a:xfrm>
          <a:prstGeom prst="rect">
            <a:avLst/>
          </a:prstGeom>
        </p:spPr>
      </p:pic>
      <p:sp>
        <p:nvSpPr>
          <p:cNvPr id="20" name="Rectangle 13"/>
          <p:cNvSpPr/>
          <p:nvPr/>
        </p:nvSpPr>
        <p:spPr>
          <a:xfrm>
            <a:off x="2514603" y="4670783"/>
            <a:ext cx="2743200" cy="1402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8"/>
          <p:cNvSpPr/>
          <p:nvPr/>
        </p:nvSpPr>
        <p:spPr>
          <a:xfrm>
            <a:off x="3" y="2316480"/>
            <a:ext cx="3886200" cy="2743200"/>
          </a:xfrm>
          <a:prstGeom prst="rect">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364266" y="2515443"/>
            <a:ext cx="3352601" cy="1524000"/>
          </a:xfrm>
        </p:spPr>
        <p:txBody>
          <a:bodyPr anchor="t">
            <a:noAutofit/>
          </a:bodyPr>
          <a:lstStyle>
            <a:lvl1pPr>
              <a:defRPr sz="2800" b="0">
                <a:solidFill>
                  <a:schemeClr val="bg1"/>
                </a:solidFill>
              </a:defRPr>
            </a:lvl1pPr>
          </a:lstStyle>
          <a:p>
            <a:r>
              <a:rPr lang="en-US" dirty="0" smtClean="0"/>
              <a:t>Click to edit Master title style</a:t>
            </a:r>
            <a:endParaRPr lang="en-US" dirty="0"/>
          </a:p>
        </p:txBody>
      </p:sp>
      <p:pic>
        <p:nvPicPr>
          <p:cNvPr id="24" name="Afbeelding 23" descr="WK_H_01_Pos_RGB_2400_Color.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04317" y="5084295"/>
            <a:ext cx="2753487" cy="988568"/>
          </a:xfrm>
          <a:prstGeom prst="rect">
            <a:avLst/>
          </a:prstGeom>
        </p:spPr>
      </p:pic>
      <p:sp>
        <p:nvSpPr>
          <p:cNvPr id="25" name="Tijdelijke aanduiding voor tekst 2"/>
          <p:cNvSpPr>
            <a:spLocks noGrp="1"/>
          </p:cNvSpPr>
          <p:nvPr>
            <p:ph type="body" sz="quarter" idx="11" hasCustomPrompt="1"/>
          </p:nvPr>
        </p:nvSpPr>
        <p:spPr>
          <a:xfrm>
            <a:off x="363541" y="4077713"/>
            <a:ext cx="3353327" cy="415265"/>
          </a:xfrm>
        </p:spPr>
        <p:txBody>
          <a:bodyPr>
            <a:normAutofit/>
          </a:bodyPr>
          <a:lstStyle>
            <a:lvl1pPr marL="0" indent="0">
              <a:spcBef>
                <a:spcPts val="0"/>
              </a:spcBef>
              <a:buFontTx/>
              <a:buNone/>
              <a:defRPr sz="1400">
                <a:solidFill>
                  <a:schemeClr val="bg1"/>
                </a:solidFill>
              </a:defRPr>
            </a:lvl1pPr>
          </a:lstStyle>
          <a:p>
            <a:pPr lvl="0"/>
            <a:r>
              <a:rPr lang="nl-NL" dirty="0" smtClean="0"/>
              <a:t>Click </a:t>
            </a:r>
            <a:r>
              <a:rPr lang="nl-NL" dirty="0" err="1" smtClean="0"/>
              <a:t>to</a:t>
            </a:r>
            <a:r>
              <a:rPr lang="nl-NL" dirty="0" smtClean="0"/>
              <a:t> </a:t>
            </a:r>
            <a:r>
              <a:rPr lang="nl-NL" dirty="0" err="1" smtClean="0"/>
              <a:t>edit</a:t>
            </a:r>
            <a:r>
              <a:rPr lang="nl-NL" dirty="0" smtClean="0"/>
              <a:t> Name Presenter</a:t>
            </a:r>
            <a:endParaRPr lang="nl-NL" dirty="0"/>
          </a:p>
        </p:txBody>
      </p:sp>
      <p:sp>
        <p:nvSpPr>
          <p:cNvPr id="5" name="Tijdelijke aanduiding voor tekst 4"/>
          <p:cNvSpPr>
            <a:spLocks noGrp="1"/>
          </p:cNvSpPr>
          <p:nvPr>
            <p:ph type="body" sz="quarter" idx="12" hasCustomPrompt="1"/>
          </p:nvPr>
        </p:nvSpPr>
        <p:spPr>
          <a:xfrm>
            <a:off x="364267" y="4525432"/>
            <a:ext cx="2140050" cy="316793"/>
          </a:xfrm>
        </p:spPr>
        <p:txBody>
          <a:bodyPr>
            <a:noAutofit/>
          </a:bodyPr>
          <a:lstStyle>
            <a:lvl1pPr marL="0" indent="0">
              <a:buFontTx/>
              <a:buNone/>
              <a:defRPr sz="1400">
                <a:solidFill>
                  <a:schemeClr val="bg2"/>
                </a:solidFill>
              </a:defRPr>
            </a:lvl1pPr>
            <a:lvl2pPr marL="406400" indent="0">
              <a:buFontTx/>
              <a:buNone/>
              <a:defRPr sz="1400">
                <a:solidFill>
                  <a:schemeClr val="bg2"/>
                </a:solidFill>
              </a:defRPr>
            </a:lvl2pPr>
            <a:lvl3pPr marL="762000" indent="0">
              <a:buFontTx/>
              <a:buNone/>
              <a:defRPr sz="1400">
                <a:solidFill>
                  <a:schemeClr val="bg2"/>
                </a:solidFill>
              </a:defRPr>
            </a:lvl3pPr>
            <a:lvl4pPr marL="1117600" indent="0">
              <a:buFontTx/>
              <a:buNone/>
              <a:defRPr sz="1400">
                <a:solidFill>
                  <a:schemeClr val="bg2"/>
                </a:solidFill>
              </a:defRPr>
            </a:lvl4pPr>
            <a:lvl5pPr marL="1828800" indent="0">
              <a:buFontTx/>
              <a:buNone/>
              <a:defRPr sz="1400">
                <a:solidFill>
                  <a:schemeClr val="bg2"/>
                </a:solidFill>
              </a:defRPr>
            </a:lvl5pPr>
          </a:lstStyle>
          <a:p>
            <a:pPr lvl="0"/>
            <a:r>
              <a:rPr lang="nl-NL" dirty="0" smtClean="0"/>
              <a:t>Date</a:t>
            </a:r>
            <a:endParaRPr lang="nl-NL" dirty="0"/>
          </a:p>
        </p:txBody>
      </p:sp>
    </p:spTree>
    <p:extLst>
      <p:ext uri="{BB962C8B-B14F-4D97-AF65-F5344CB8AC3E}">
        <p14:creationId xmlns="" xmlns:p14="http://schemas.microsoft.com/office/powerpoint/2010/main" val="65344803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5_Title Slide">
    <p:spTree>
      <p:nvGrpSpPr>
        <p:cNvPr id="1" name=""/>
        <p:cNvGrpSpPr/>
        <p:nvPr/>
      </p:nvGrpSpPr>
      <p:grpSpPr>
        <a:xfrm>
          <a:off x="0" y="0"/>
          <a:ext cx="0" cy="0"/>
          <a:chOff x="0" y="0"/>
          <a:chExt cx="0" cy="0"/>
        </a:xfrm>
      </p:grpSpPr>
      <p:pic>
        <p:nvPicPr>
          <p:cNvPr id="10" name="Afbeelding 5"/>
          <p:cNvPicPr>
            <a:picLocks noChangeAspect="1"/>
          </p:cNvPicPr>
          <p:nvPr/>
        </p:nvPicPr>
        <p:blipFill rotWithShape="1">
          <a:blip r:embed="rId2" cstate="print">
            <a:extLst>
              <a:ext uri="{28A0092B-C50C-407E-A947-70E740481C1C}">
                <a14:useLocalDpi xmlns="" xmlns:a14="http://schemas.microsoft.com/office/drawing/2010/main" val="0"/>
              </a:ext>
            </a:extLst>
          </a:blip>
          <a:srcRect l="356" t="12034" r="2707" b="-12038"/>
          <a:stretch/>
        </p:blipFill>
        <p:spPr>
          <a:xfrm>
            <a:off x="457200" y="0"/>
            <a:ext cx="8686800" cy="7844437"/>
          </a:xfrm>
          <a:prstGeom prst="rect">
            <a:avLst/>
          </a:prstGeom>
        </p:spPr>
      </p:pic>
      <p:sp>
        <p:nvSpPr>
          <p:cNvPr id="20" name="Rectangle 13"/>
          <p:cNvSpPr/>
          <p:nvPr/>
        </p:nvSpPr>
        <p:spPr>
          <a:xfrm>
            <a:off x="2514603" y="4670783"/>
            <a:ext cx="2743200" cy="1402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8"/>
          <p:cNvSpPr/>
          <p:nvPr/>
        </p:nvSpPr>
        <p:spPr>
          <a:xfrm>
            <a:off x="3" y="2316480"/>
            <a:ext cx="3886200" cy="2743200"/>
          </a:xfrm>
          <a:prstGeom prst="rect">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364266" y="2515443"/>
            <a:ext cx="3352601" cy="1524000"/>
          </a:xfrm>
        </p:spPr>
        <p:txBody>
          <a:bodyPr anchor="t">
            <a:noAutofit/>
          </a:bodyPr>
          <a:lstStyle>
            <a:lvl1pPr>
              <a:defRPr sz="2800" b="0">
                <a:solidFill>
                  <a:schemeClr val="bg1"/>
                </a:solidFill>
              </a:defRPr>
            </a:lvl1pPr>
          </a:lstStyle>
          <a:p>
            <a:r>
              <a:rPr lang="en-US" dirty="0" smtClean="0"/>
              <a:t>Click to edit Master title style</a:t>
            </a:r>
            <a:endParaRPr lang="en-US" dirty="0"/>
          </a:p>
        </p:txBody>
      </p:sp>
      <p:pic>
        <p:nvPicPr>
          <p:cNvPr id="24" name="Afbeelding 23" descr="WK_H_01_Pos_RGB_2400_Color.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04317" y="5084295"/>
            <a:ext cx="2753487" cy="988568"/>
          </a:xfrm>
          <a:prstGeom prst="rect">
            <a:avLst/>
          </a:prstGeom>
        </p:spPr>
      </p:pic>
      <p:sp>
        <p:nvSpPr>
          <p:cNvPr id="25" name="Tijdelijke aanduiding voor tekst 2"/>
          <p:cNvSpPr>
            <a:spLocks noGrp="1"/>
          </p:cNvSpPr>
          <p:nvPr>
            <p:ph type="body" sz="quarter" idx="11" hasCustomPrompt="1"/>
          </p:nvPr>
        </p:nvSpPr>
        <p:spPr>
          <a:xfrm>
            <a:off x="363541" y="4077713"/>
            <a:ext cx="3353327" cy="415265"/>
          </a:xfrm>
        </p:spPr>
        <p:txBody>
          <a:bodyPr>
            <a:normAutofit/>
          </a:bodyPr>
          <a:lstStyle>
            <a:lvl1pPr marL="0" indent="0">
              <a:spcBef>
                <a:spcPts val="0"/>
              </a:spcBef>
              <a:buFontTx/>
              <a:buNone/>
              <a:defRPr sz="1400">
                <a:solidFill>
                  <a:schemeClr val="bg1"/>
                </a:solidFill>
              </a:defRPr>
            </a:lvl1pPr>
          </a:lstStyle>
          <a:p>
            <a:pPr lvl="0"/>
            <a:r>
              <a:rPr lang="nl-NL" dirty="0" smtClean="0"/>
              <a:t>Click </a:t>
            </a:r>
            <a:r>
              <a:rPr lang="nl-NL" dirty="0" err="1" smtClean="0"/>
              <a:t>to</a:t>
            </a:r>
            <a:r>
              <a:rPr lang="nl-NL" dirty="0" smtClean="0"/>
              <a:t> </a:t>
            </a:r>
            <a:r>
              <a:rPr lang="nl-NL" dirty="0" err="1" smtClean="0"/>
              <a:t>edit</a:t>
            </a:r>
            <a:r>
              <a:rPr lang="nl-NL" dirty="0" smtClean="0"/>
              <a:t> Name Presenter</a:t>
            </a:r>
            <a:endParaRPr lang="nl-NL" dirty="0"/>
          </a:p>
        </p:txBody>
      </p:sp>
      <p:sp>
        <p:nvSpPr>
          <p:cNvPr id="5" name="Tijdelijke aanduiding voor tekst 4"/>
          <p:cNvSpPr>
            <a:spLocks noGrp="1"/>
          </p:cNvSpPr>
          <p:nvPr>
            <p:ph type="body" sz="quarter" idx="12" hasCustomPrompt="1"/>
          </p:nvPr>
        </p:nvSpPr>
        <p:spPr>
          <a:xfrm>
            <a:off x="364267" y="4525432"/>
            <a:ext cx="2140050" cy="316793"/>
          </a:xfrm>
        </p:spPr>
        <p:txBody>
          <a:bodyPr>
            <a:noAutofit/>
          </a:bodyPr>
          <a:lstStyle>
            <a:lvl1pPr marL="0" indent="0">
              <a:buFontTx/>
              <a:buNone/>
              <a:defRPr sz="1400">
                <a:solidFill>
                  <a:schemeClr val="bg2"/>
                </a:solidFill>
              </a:defRPr>
            </a:lvl1pPr>
            <a:lvl2pPr marL="406400" indent="0">
              <a:buFontTx/>
              <a:buNone/>
              <a:defRPr sz="1400">
                <a:solidFill>
                  <a:schemeClr val="bg2"/>
                </a:solidFill>
              </a:defRPr>
            </a:lvl2pPr>
            <a:lvl3pPr marL="762000" indent="0">
              <a:buFontTx/>
              <a:buNone/>
              <a:defRPr sz="1400">
                <a:solidFill>
                  <a:schemeClr val="bg2"/>
                </a:solidFill>
              </a:defRPr>
            </a:lvl3pPr>
            <a:lvl4pPr marL="1117600" indent="0">
              <a:buFontTx/>
              <a:buNone/>
              <a:defRPr sz="1400">
                <a:solidFill>
                  <a:schemeClr val="bg2"/>
                </a:solidFill>
              </a:defRPr>
            </a:lvl4pPr>
            <a:lvl5pPr marL="1828800" indent="0">
              <a:buFontTx/>
              <a:buNone/>
              <a:defRPr sz="1400">
                <a:solidFill>
                  <a:schemeClr val="bg2"/>
                </a:solidFill>
              </a:defRPr>
            </a:lvl5pPr>
          </a:lstStyle>
          <a:p>
            <a:pPr lvl="0"/>
            <a:r>
              <a:rPr lang="nl-NL" dirty="0" smtClean="0"/>
              <a:t>Date</a:t>
            </a:r>
            <a:endParaRPr lang="nl-NL" dirty="0"/>
          </a:p>
        </p:txBody>
      </p:sp>
    </p:spTree>
    <p:extLst>
      <p:ext uri="{BB962C8B-B14F-4D97-AF65-F5344CB8AC3E}">
        <p14:creationId xmlns="" xmlns:p14="http://schemas.microsoft.com/office/powerpoint/2010/main" val="207748671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49584808"/>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9" name="Tijdelijke aanduiding voor tekst 8"/>
          <p:cNvSpPr>
            <a:spLocks noGrp="1"/>
          </p:cNvSpPr>
          <p:nvPr>
            <p:ph type="body" sz="quarter" idx="11"/>
          </p:nvPr>
        </p:nvSpPr>
        <p:spPr>
          <a:xfrm>
            <a:off x="467544" y="224644"/>
            <a:ext cx="8208000" cy="504056"/>
          </a:xfrm>
        </p:spPr>
        <p:txBody>
          <a:bodyPr lIns="0" tIns="0" rIns="0" bIns="0">
            <a:noAutofit/>
          </a:bodyPr>
          <a:lstStyle>
            <a:lvl1pPr marL="0" indent="0">
              <a:buNone/>
              <a:defRPr sz="2800" b="1">
                <a:solidFill>
                  <a:schemeClr val="accent1"/>
                </a:solidFill>
              </a:defRPr>
            </a:lvl1pPr>
          </a:lstStyle>
          <a:p>
            <a:pPr lvl="0"/>
            <a:r>
              <a:rPr lang="en-US" smtClean="0"/>
              <a:t>Click to edit Master text styles</a:t>
            </a:r>
          </a:p>
        </p:txBody>
      </p:sp>
      <p:sp>
        <p:nvSpPr>
          <p:cNvPr id="11" name="Tijdelijke aanduiding voor tekst 10"/>
          <p:cNvSpPr>
            <a:spLocks noGrp="1"/>
          </p:cNvSpPr>
          <p:nvPr>
            <p:ph type="body" sz="quarter" idx="12"/>
          </p:nvPr>
        </p:nvSpPr>
        <p:spPr>
          <a:xfrm>
            <a:off x="467544" y="1412776"/>
            <a:ext cx="8208000" cy="4779220"/>
          </a:xfrm>
        </p:spPr>
        <p:txBody>
          <a:bodyPr lIns="0" tIns="0" rIns="0" bIns="0">
            <a:noAutofit/>
          </a:bodyPr>
          <a:lstStyle>
            <a:lvl1pPr marL="0" indent="0" algn="l">
              <a:buSzPct val="90000"/>
              <a:buFontTx/>
              <a:buNone/>
              <a:defRPr sz="1800" b="0" i="1">
                <a:solidFill>
                  <a:srgbClr val="757575"/>
                </a:solidFill>
              </a:defRPr>
            </a:lvl1pPr>
            <a:lvl2pPr>
              <a:buFontTx/>
              <a:buNone/>
              <a:defRPr sz="2000"/>
            </a:lvl2pPr>
            <a:lvl3pPr>
              <a:buFontTx/>
              <a:buNone/>
              <a:defRPr sz="2000"/>
            </a:lvl3pPr>
            <a:lvl4pPr>
              <a:buFontTx/>
              <a:buNone/>
              <a:defRPr sz="2000"/>
            </a:lvl4pPr>
            <a:lvl5pPr>
              <a:buFontTx/>
              <a:buNone/>
              <a:defRPr sz="2000"/>
            </a:lvl5pPr>
          </a:lstStyle>
          <a:p>
            <a:pPr lvl="0"/>
            <a:r>
              <a:rPr lang="en-US" smtClean="0"/>
              <a:t>Click to edit Master text styles</a:t>
            </a:r>
          </a:p>
        </p:txBody>
      </p:sp>
      <p:sp>
        <p:nvSpPr>
          <p:cNvPr id="15" name="Text Placeholder 14"/>
          <p:cNvSpPr>
            <a:spLocks noGrp="1"/>
          </p:cNvSpPr>
          <p:nvPr>
            <p:ph type="body" sz="quarter" idx="17"/>
          </p:nvPr>
        </p:nvSpPr>
        <p:spPr>
          <a:xfrm>
            <a:off x="467088" y="764644"/>
            <a:ext cx="8208912" cy="504056"/>
          </a:xfrm>
        </p:spPr>
        <p:txBody>
          <a:bodyPr/>
          <a:lstStyle>
            <a:lvl1pPr marL="0" indent="0">
              <a:buNone/>
              <a:defRPr sz="2400" i="1">
                <a:latin typeface="+mn-lt"/>
              </a:defRPr>
            </a:lvl1pPr>
            <a:lvl2pPr marL="0" indent="0">
              <a:buNone/>
              <a:defRPr sz="2400" i="1">
                <a:latin typeface="+mn-lt"/>
              </a:defRPr>
            </a:lvl2pPr>
            <a:lvl3pPr marL="0" indent="0">
              <a:buNone/>
              <a:defRPr sz="2400" i="1">
                <a:latin typeface="+mn-lt"/>
              </a:defRPr>
            </a:lvl3pPr>
            <a:lvl4pPr marL="0" indent="0">
              <a:buNone/>
              <a:defRPr sz="2400" i="1">
                <a:latin typeface="+mn-lt"/>
              </a:defRPr>
            </a:lvl4pPr>
            <a:lvl5pPr marL="0" indent="0">
              <a:buNone/>
              <a:defRPr sz="2400" i="1">
                <a:latin typeface="+mn-lt"/>
              </a:defRPr>
            </a:lvl5pPr>
          </a:lstStyle>
          <a:p>
            <a:pPr lvl="0"/>
            <a:r>
              <a:rPr lang="en-US" smtClean="0"/>
              <a:t>Click to edit Master text styles</a:t>
            </a:r>
          </a:p>
        </p:txBody>
      </p:sp>
    </p:spTree>
    <p:extLst>
      <p:ext uri="{BB962C8B-B14F-4D97-AF65-F5344CB8AC3E}">
        <p14:creationId xmlns="" xmlns:p14="http://schemas.microsoft.com/office/powerpoint/2010/main" val="164198932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ge Breaker 2">
    <p:spTree>
      <p:nvGrpSpPr>
        <p:cNvPr id="1" name=""/>
        <p:cNvGrpSpPr/>
        <p:nvPr/>
      </p:nvGrpSpPr>
      <p:grpSpPr>
        <a:xfrm>
          <a:off x="0" y="0"/>
          <a:ext cx="0" cy="0"/>
          <a:chOff x="0" y="0"/>
          <a:chExt cx="0" cy="0"/>
        </a:xfrm>
      </p:grpSpPr>
      <p:sp>
        <p:nvSpPr>
          <p:cNvPr id="5" name="Rectangle 7"/>
          <p:cNvSpPr/>
          <p:nvPr/>
        </p:nvSpPr>
        <p:spPr>
          <a:xfrm>
            <a:off x="457200" y="0"/>
            <a:ext cx="8686800" cy="6172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7"/>
          <p:cNvSpPr/>
          <p:nvPr/>
        </p:nvSpPr>
        <p:spPr>
          <a:xfrm>
            <a:off x="457200" y="457200"/>
            <a:ext cx="8225366" cy="914400"/>
          </a:xfrm>
          <a:prstGeom prst="rect">
            <a:avLst/>
          </a:prstGeom>
          <a:solidFill>
            <a:srgbClr val="409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859538" y="227949"/>
            <a:ext cx="7632531" cy="1143652"/>
          </a:xfrm>
        </p:spPr>
        <p:txBody>
          <a:bodyPr anchor="ctr" anchorCtr="0">
            <a:normAutofit/>
          </a:bodyPr>
          <a:lstStyle>
            <a:lvl1pPr algn="l">
              <a:defRPr sz="3600" b="0" cap="none">
                <a:solidFill>
                  <a:schemeClr val="bg2"/>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914400" y="1600201"/>
            <a:ext cx="7768166" cy="366606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marL="1472184" indent="-274320">
              <a:buClrTx/>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hthoek 5"/>
          <p:cNvSpPr/>
          <p:nvPr/>
        </p:nvSpPr>
        <p:spPr>
          <a:xfrm>
            <a:off x="0" y="457200"/>
            <a:ext cx="457200" cy="914400"/>
          </a:xfrm>
          <a:prstGeom prst="rect">
            <a:avLst/>
          </a:prstGeom>
          <a:solidFill>
            <a:srgbClr val="7FC1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spTree>
    <p:extLst>
      <p:ext uri="{BB962C8B-B14F-4D97-AF65-F5344CB8AC3E}">
        <p14:creationId xmlns="" xmlns:p14="http://schemas.microsoft.com/office/powerpoint/2010/main" val="58772226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age Breaker 1">
    <p:spTree>
      <p:nvGrpSpPr>
        <p:cNvPr id="1" name=""/>
        <p:cNvGrpSpPr/>
        <p:nvPr/>
      </p:nvGrpSpPr>
      <p:grpSpPr>
        <a:xfrm>
          <a:off x="0" y="0"/>
          <a:ext cx="0" cy="0"/>
          <a:chOff x="0" y="0"/>
          <a:chExt cx="0" cy="0"/>
        </a:xfrm>
      </p:grpSpPr>
      <p:sp>
        <p:nvSpPr>
          <p:cNvPr id="5" name="Rectangle 7"/>
          <p:cNvSpPr/>
          <p:nvPr/>
        </p:nvSpPr>
        <p:spPr>
          <a:xfrm>
            <a:off x="457200" y="0"/>
            <a:ext cx="8686800" cy="6172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7"/>
          <p:cNvSpPr/>
          <p:nvPr/>
        </p:nvSpPr>
        <p:spPr>
          <a:xfrm>
            <a:off x="457200" y="457200"/>
            <a:ext cx="8225366" cy="914400"/>
          </a:xfrm>
          <a:prstGeom prst="rect">
            <a:avLst/>
          </a:prstGeom>
          <a:solidFill>
            <a:srgbClr val="409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859538" y="228601"/>
            <a:ext cx="7632531" cy="1143652"/>
          </a:xfrm>
        </p:spPr>
        <p:txBody>
          <a:bodyPr anchor="ctr" anchorCtr="0">
            <a:normAutofit/>
          </a:bodyPr>
          <a:lstStyle>
            <a:lvl1pPr algn="l">
              <a:defRPr sz="3600" b="0" cap="none">
                <a:solidFill>
                  <a:schemeClr val="bg2"/>
                </a:solidFill>
              </a:defRPr>
            </a:lvl1pPr>
          </a:lstStyle>
          <a:p>
            <a:r>
              <a:rPr lang="en-US" dirty="0" smtClean="0"/>
              <a:t>Click to edit master title style</a:t>
            </a:r>
            <a:endParaRPr lang="en-US" dirty="0"/>
          </a:p>
        </p:txBody>
      </p:sp>
      <p:sp>
        <p:nvSpPr>
          <p:cNvPr id="6" name="Rechthoek 5"/>
          <p:cNvSpPr/>
          <p:nvPr/>
        </p:nvSpPr>
        <p:spPr>
          <a:xfrm>
            <a:off x="0" y="457200"/>
            <a:ext cx="457200" cy="914400"/>
          </a:xfrm>
          <a:prstGeom prst="rect">
            <a:avLst/>
          </a:prstGeom>
          <a:solidFill>
            <a:srgbClr val="7FC1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spTree>
    <p:extLst>
      <p:ext uri="{BB962C8B-B14F-4D97-AF65-F5344CB8AC3E}">
        <p14:creationId xmlns="" xmlns:p14="http://schemas.microsoft.com/office/powerpoint/2010/main" val="2228398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316518" y="6363024"/>
            <a:ext cx="2895600" cy="365125"/>
          </a:xfrm>
          <a:prstGeom prst="rect">
            <a:avLst/>
          </a:prstGeom>
        </p:spPr>
        <p:txBody>
          <a:bodyPr/>
          <a:lstStyle/>
          <a:p>
            <a:r>
              <a:rPr lang="en-US" smtClean="0"/>
              <a:t>Title of presentation</a:t>
            </a:r>
            <a:endParaRPr lang="en-US" dirty="0"/>
          </a:p>
        </p:txBody>
      </p:sp>
      <p:sp>
        <p:nvSpPr>
          <p:cNvPr id="4" name="Slide Number Placeholder 3"/>
          <p:cNvSpPr>
            <a:spLocks noGrp="1"/>
          </p:cNvSpPr>
          <p:nvPr>
            <p:ph type="sldNum" sz="quarter" idx="11"/>
          </p:nvPr>
        </p:nvSpPr>
        <p:spPr>
          <a:xfrm>
            <a:off x="8222786" y="6363024"/>
            <a:ext cx="489671" cy="365125"/>
          </a:xfrm>
          <a:prstGeom prst="rect">
            <a:avLst/>
          </a:prstGeom>
        </p:spPr>
        <p:txBody>
          <a:bodyPr/>
          <a:lstStyle/>
          <a:p>
            <a:fld id="{C3C3236D-FB65-584A-8227-5A449D06E62A}" type="slidenum">
              <a:rPr lang="en-US" smtClean="0"/>
              <a:pPr/>
              <a:t>‹#›</a:t>
            </a:fld>
            <a:endParaRPr lang="en-US" dirty="0"/>
          </a:p>
        </p:txBody>
      </p:sp>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t="1" b="11188"/>
          <a:stretch/>
        </p:blipFill>
        <p:spPr>
          <a:xfrm>
            <a:off x="452120" y="0"/>
            <a:ext cx="8686800" cy="6864096"/>
          </a:xfrm>
          <a:prstGeom prst="rect">
            <a:avLst/>
          </a:prstGeom>
        </p:spPr>
      </p:pic>
    </p:spTree>
    <p:extLst>
      <p:ext uri="{BB962C8B-B14F-4D97-AF65-F5344CB8AC3E}">
        <p14:creationId xmlns="" xmlns:p14="http://schemas.microsoft.com/office/powerpoint/2010/main" val="266405135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316518" y="6363024"/>
            <a:ext cx="2895600" cy="365125"/>
          </a:xfrm>
          <a:prstGeom prst="rect">
            <a:avLst/>
          </a:prstGeom>
        </p:spPr>
        <p:txBody>
          <a:bodyPr/>
          <a:lstStyle/>
          <a:p>
            <a:r>
              <a:rPr lang="en-US" smtClean="0"/>
              <a:t>Title of presentation</a:t>
            </a:r>
            <a:endParaRPr lang="en-US" dirty="0"/>
          </a:p>
        </p:txBody>
      </p:sp>
      <p:sp>
        <p:nvSpPr>
          <p:cNvPr id="4" name="Slide Number Placeholder 3"/>
          <p:cNvSpPr>
            <a:spLocks noGrp="1"/>
          </p:cNvSpPr>
          <p:nvPr>
            <p:ph type="sldNum" sz="quarter" idx="11"/>
          </p:nvPr>
        </p:nvSpPr>
        <p:spPr>
          <a:xfrm>
            <a:off x="8222786" y="6363024"/>
            <a:ext cx="489671" cy="365125"/>
          </a:xfrm>
          <a:prstGeom prst="rect">
            <a:avLst/>
          </a:prstGeom>
        </p:spPr>
        <p:txBody>
          <a:bodyPr/>
          <a:lstStyle/>
          <a:p>
            <a:fld id="{C3C3236D-FB65-584A-8227-5A449D06E62A}" type="slidenum">
              <a:rPr lang="en-US" smtClean="0"/>
              <a:pPr/>
              <a:t>‹#›</a:t>
            </a:fld>
            <a:endParaRPr lang="en-US" dirty="0"/>
          </a:p>
        </p:txBody>
      </p:sp>
      <p:pic>
        <p:nvPicPr>
          <p:cNvPr id="6" name="Afbeelding 5"/>
          <p:cNvPicPr>
            <a:picLocks noChangeAspect="1"/>
          </p:cNvPicPr>
          <p:nvPr/>
        </p:nvPicPr>
        <p:blipFill rotWithShape="1">
          <a:blip r:embed="rId2" cstate="print">
            <a:extLst>
              <a:ext uri="{28A0092B-C50C-407E-A947-70E740481C1C}">
                <a14:useLocalDpi xmlns="" xmlns:a14="http://schemas.microsoft.com/office/drawing/2010/main" val="0"/>
              </a:ext>
            </a:extLst>
          </a:blip>
          <a:srcRect t="1" b="11188"/>
          <a:stretch/>
        </p:blipFill>
        <p:spPr>
          <a:xfrm>
            <a:off x="457200" y="0"/>
            <a:ext cx="8686800" cy="6864096"/>
          </a:xfrm>
          <a:prstGeom prst="rect">
            <a:avLst/>
          </a:prstGeom>
        </p:spPr>
      </p:pic>
    </p:spTree>
    <p:extLst>
      <p:ext uri="{BB962C8B-B14F-4D97-AF65-F5344CB8AC3E}">
        <p14:creationId xmlns="" xmlns:p14="http://schemas.microsoft.com/office/powerpoint/2010/main" val="82069769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316518" y="6363024"/>
            <a:ext cx="2895600" cy="365125"/>
          </a:xfrm>
          <a:prstGeom prst="rect">
            <a:avLst/>
          </a:prstGeom>
        </p:spPr>
        <p:txBody>
          <a:bodyPr/>
          <a:lstStyle/>
          <a:p>
            <a:r>
              <a:rPr lang="en-US" smtClean="0"/>
              <a:t>Title of presentation</a:t>
            </a:r>
            <a:endParaRPr lang="en-US" dirty="0"/>
          </a:p>
        </p:txBody>
      </p:sp>
      <p:sp>
        <p:nvSpPr>
          <p:cNvPr id="4" name="Slide Number Placeholder 3"/>
          <p:cNvSpPr>
            <a:spLocks noGrp="1"/>
          </p:cNvSpPr>
          <p:nvPr>
            <p:ph type="sldNum" sz="quarter" idx="11"/>
          </p:nvPr>
        </p:nvSpPr>
        <p:spPr>
          <a:xfrm>
            <a:off x="8222786" y="6363024"/>
            <a:ext cx="489671" cy="365125"/>
          </a:xfrm>
          <a:prstGeom prst="rect">
            <a:avLst/>
          </a:prstGeom>
        </p:spPr>
        <p:txBody>
          <a:bodyPr/>
          <a:lstStyle/>
          <a:p>
            <a:fld id="{C3C3236D-FB65-584A-8227-5A449D06E62A}" type="slidenum">
              <a:rPr lang="en-US" smtClean="0"/>
              <a:pPr/>
              <a:t>‹#›</a:t>
            </a:fld>
            <a:endParaRPr lang="en-US" dirty="0"/>
          </a:p>
        </p:txBody>
      </p:sp>
      <p:pic>
        <p:nvPicPr>
          <p:cNvPr id="6" name="Afbeelding 5"/>
          <p:cNvPicPr>
            <a:picLocks noChangeAspect="1"/>
          </p:cNvPicPr>
          <p:nvPr/>
        </p:nvPicPr>
        <p:blipFill rotWithShape="1">
          <a:blip r:embed="rId2" cstate="print">
            <a:extLst>
              <a:ext uri="{28A0092B-C50C-407E-A947-70E740481C1C}">
                <a14:useLocalDpi xmlns="" xmlns:a14="http://schemas.microsoft.com/office/drawing/2010/main" val="0"/>
              </a:ext>
            </a:extLst>
          </a:blip>
          <a:srcRect t="-21773" b="11353"/>
          <a:stretch/>
        </p:blipFill>
        <p:spPr>
          <a:xfrm>
            <a:off x="457200" y="-1676400"/>
            <a:ext cx="8686800" cy="8534400"/>
          </a:xfrm>
          <a:prstGeom prst="rect">
            <a:avLst/>
          </a:prstGeom>
        </p:spPr>
      </p:pic>
    </p:spTree>
    <p:extLst>
      <p:ext uri="{BB962C8B-B14F-4D97-AF65-F5344CB8AC3E}">
        <p14:creationId xmlns="" xmlns:p14="http://schemas.microsoft.com/office/powerpoint/2010/main" val="3642284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316518" y="6363024"/>
            <a:ext cx="2895600" cy="365125"/>
          </a:xfrm>
          <a:prstGeom prst="rect">
            <a:avLst/>
          </a:prstGeom>
        </p:spPr>
        <p:txBody>
          <a:bodyPr/>
          <a:lstStyle/>
          <a:p>
            <a:r>
              <a:rPr lang="en-US" smtClean="0"/>
              <a:t>Title of presentation</a:t>
            </a:r>
            <a:endParaRPr lang="en-US" dirty="0"/>
          </a:p>
        </p:txBody>
      </p:sp>
      <p:sp>
        <p:nvSpPr>
          <p:cNvPr id="4" name="Slide Number Placeholder 3"/>
          <p:cNvSpPr>
            <a:spLocks noGrp="1"/>
          </p:cNvSpPr>
          <p:nvPr>
            <p:ph type="sldNum" sz="quarter" idx="11"/>
          </p:nvPr>
        </p:nvSpPr>
        <p:spPr>
          <a:xfrm>
            <a:off x="8222786" y="6363024"/>
            <a:ext cx="489671" cy="365125"/>
          </a:xfrm>
          <a:prstGeom prst="rect">
            <a:avLst/>
          </a:prstGeom>
        </p:spPr>
        <p:txBody>
          <a:bodyPr/>
          <a:lstStyle/>
          <a:p>
            <a:fld id="{C3C3236D-FB65-584A-8227-5A449D06E62A}" type="slidenum">
              <a:rPr lang="en-US" smtClean="0"/>
              <a:pPr/>
              <a:t>‹#›</a:t>
            </a:fld>
            <a:endParaRPr lang="en-US" dirty="0"/>
          </a:p>
        </p:txBody>
      </p:sp>
      <p:pic>
        <p:nvPicPr>
          <p:cNvPr id="6" name="Afbeelding 5"/>
          <p:cNvPicPr>
            <a:picLocks noChangeAspect="1"/>
          </p:cNvPicPr>
          <p:nvPr/>
        </p:nvPicPr>
        <p:blipFill rotWithShape="1">
          <a:blip r:embed="rId2" cstate="print">
            <a:extLst>
              <a:ext uri="{28A0092B-C50C-407E-A947-70E740481C1C}">
                <a14:useLocalDpi xmlns="" xmlns:a14="http://schemas.microsoft.com/office/drawing/2010/main" val="0"/>
              </a:ext>
            </a:extLst>
          </a:blip>
          <a:srcRect l="356" t="12034" r="2707" b="-12038"/>
          <a:stretch/>
        </p:blipFill>
        <p:spPr>
          <a:xfrm>
            <a:off x="457200" y="0"/>
            <a:ext cx="8686800" cy="7844437"/>
          </a:xfrm>
          <a:prstGeom prst="rect">
            <a:avLst/>
          </a:prstGeom>
        </p:spPr>
      </p:pic>
    </p:spTree>
    <p:extLst>
      <p:ext uri="{BB962C8B-B14F-4D97-AF65-F5344CB8AC3E}">
        <p14:creationId xmlns="" xmlns:p14="http://schemas.microsoft.com/office/powerpoint/2010/main" val="150456991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1C6"/>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403436"/>
          </a:xfrm>
        </p:spPr>
        <p:txBody>
          <a:bodyPr>
            <a:normAutofit/>
          </a:bodyPr>
          <a:lstStyle>
            <a:lvl1pPr>
              <a:buClr>
                <a:schemeClr val="tx1"/>
              </a:buCl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1600202"/>
            <a:ext cx="4038600" cy="4403436"/>
          </a:xfrm>
        </p:spPr>
        <p:txBody>
          <a:bodyPr>
            <a:normAutofit/>
          </a:bodyPr>
          <a:lstStyle>
            <a:lvl1pPr>
              <a:buClr>
                <a:schemeClr val="tx1"/>
              </a:buCl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 xmlns:p14="http://schemas.microsoft.com/office/powerpoint/2010/main" val="29004941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1C6"/>
                </a:solidFill>
              </a:defRPr>
            </a:lvl1pPr>
          </a:lstStyle>
          <a:p>
            <a:r>
              <a:rPr lang="en-US" smtClean="0"/>
              <a:t>Click to edit Master title style</a:t>
            </a:r>
            <a:endParaRPr lang="en-US" dirty="0"/>
          </a:p>
        </p:txBody>
      </p:sp>
    </p:spTree>
    <p:extLst>
      <p:ext uri="{BB962C8B-B14F-4D97-AF65-F5344CB8AC3E}">
        <p14:creationId xmlns="" xmlns:p14="http://schemas.microsoft.com/office/powerpoint/2010/main" val="375007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474" y="229740"/>
            <a:ext cx="8374918"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7" name="Straight Connector 16"/>
          <p:cNvCxnSpPr/>
          <p:nvPr/>
        </p:nvCxnSpPr>
        <p:spPr>
          <a:xfrm>
            <a:off x="508000" y="6128071"/>
            <a:ext cx="8128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Afbeelding 6" descr="WK_H_01_Pos_RGB_2400_Color.png"/>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349201" y="6155999"/>
            <a:ext cx="1707162" cy="612912"/>
          </a:xfrm>
          <a:prstGeom prst="rect">
            <a:avLst/>
          </a:prstGeom>
        </p:spPr>
      </p:pic>
    </p:spTree>
    <p:extLst>
      <p:ext uri="{BB962C8B-B14F-4D97-AF65-F5344CB8AC3E}">
        <p14:creationId xmlns="" xmlns:p14="http://schemas.microsoft.com/office/powerpoint/2010/main" val="4232283050"/>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3" r:id="rId14"/>
    <p:sldLayoutId id="2147483874" r:id="rId15"/>
  </p:sldLayoutIdLst>
  <p:hf hdr="0" ftr="0" dt="0"/>
  <p:txStyles>
    <p:titleStyle>
      <a:lvl1pPr algn="l" defTabSz="457200" rtl="0" eaLnBrk="1" latinLnBrk="0" hangingPunct="1">
        <a:spcBef>
          <a:spcPct val="0"/>
        </a:spcBef>
        <a:buNone/>
        <a:defRPr sz="3600" b="0" kern="1200">
          <a:solidFill>
            <a:schemeClr val="tx1"/>
          </a:solidFill>
          <a:latin typeface="+mj-lt"/>
          <a:ea typeface="+mj-ea"/>
          <a:cs typeface="+mj-cs"/>
        </a:defRPr>
      </a:lvl1pPr>
    </p:titleStyle>
    <p:bodyStyle>
      <a:lvl1pPr marL="304800" indent="-274320" algn="l" defTabSz="457200" rtl="0" eaLnBrk="1" latinLnBrk="0" hangingPunct="1">
        <a:spcBef>
          <a:spcPct val="20000"/>
        </a:spcBef>
        <a:buClr>
          <a:schemeClr val="tx1"/>
        </a:buClr>
        <a:buFont typeface="Wingdings" charset="2"/>
        <a:buChar char="§"/>
        <a:defRPr sz="2000" kern="1200">
          <a:solidFill>
            <a:schemeClr val="tx2"/>
          </a:solidFill>
          <a:latin typeface="+mn-lt"/>
          <a:ea typeface="+mn-ea"/>
          <a:cs typeface="+mn-cs"/>
        </a:defRPr>
      </a:lvl1pPr>
      <a:lvl2pPr marL="594360" indent="-274320" algn="l" defTabSz="457200" rtl="0" eaLnBrk="1" latinLnBrk="0" hangingPunct="1">
        <a:spcBef>
          <a:spcPct val="20000"/>
        </a:spcBef>
        <a:buClr>
          <a:schemeClr val="tx1"/>
        </a:buClr>
        <a:buFont typeface="Wingdings" charset="2"/>
        <a:buChar char="§"/>
        <a:defRPr sz="2000" kern="1200">
          <a:solidFill>
            <a:schemeClr val="tx2"/>
          </a:solidFill>
          <a:latin typeface="+mn-lt"/>
          <a:ea typeface="+mn-ea"/>
          <a:cs typeface="+mn-cs"/>
        </a:defRPr>
      </a:lvl2pPr>
      <a:lvl3pPr marL="877824" indent="-274320" algn="l" defTabSz="457200" rtl="0" eaLnBrk="1" latinLnBrk="0" hangingPunct="1">
        <a:spcBef>
          <a:spcPct val="20000"/>
        </a:spcBef>
        <a:buClr>
          <a:schemeClr val="tx1"/>
        </a:buClr>
        <a:buFont typeface="Wingdings" charset="2"/>
        <a:buChar char="§"/>
        <a:defRPr sz="2000" kern="1200">
          <a:solidFill>
            <a:schemeClr val="tx2"/>
          </a:solidFill>
          <a:latin typeface="+mn-lt"/>
          <a:ea typeface="+mn-ea"/>
          <a:cs typeface="+mn-cs"/>
        </a:defRPr>
      </a:lvl3pPr>
      <a:lvl4pPr marL="1152144" indent="-274320" algn="l" defTabSz="457200" rtl="0" eaLnBrk="1" latinLnBrk="0" hangingPunct="1">
        <a:spcBef>
          <a:spcPct val="20000"/>
        </a:spcBef>
        <a:buClr>
          <a:schemeClr val="tx1"/>
        </a:buClr>
        <a:buFont typeface="Wingdings" charset="2"/>
        <a:buChar char="§"/>
        <a:defRPr sz="2000" kern="1200">
          <a:solidFill>
            <a:schemeClr val="tx2"/>
          </a:solidFill>
          <a:latin typeface="+mn-lt"/>
          <a:ea typeface="+mn-ea"/>
          <a:cs typeface="+mn-cs"/>
        </a:defRPr>
      </a:lvl4pPr>
      <a:lvl5pPr marL="2171700" indent="-342900" algn="l" defTabSz="457200" rtl="0" eaLnBrk="1" latinLnBrk="0" hangingPunct="1">
        <a:spcBef>
          <a:spcPct val="20000"/>
        </a:spcBef>
        <a:buClr>
          <a:schemeClr val="tx1"/>
        </a:buClr>
        <a:buFont typeface="Wingdings" charset="2"/>
        <a:buChar char="§"/>
        <a:defRPr sz="24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hyperlink" Target="mailto:support@ovid.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ctrTitle"/>
          </p:nvPr>
        </p:nvSpPr>
        <p:spPr>
          <a:xfrm>
            <a:off x="381000" y="2362200"/>
            <a:ext cx="3352601" cy="1524000"/>
          </a:xfrm>
        </p:spPr>
        <p:txBody>
          <a:bodyPr/>
          <a:lstStyle/>
          <a:p>
            <a:pPr>
              <a:defRPr/>
            </a:pPr>
            <a:r>
              <a:rPr lang="en-US" sz="4000" dirty="0"/>
              <a:t>Introduction to </a:t>
            </a:r>
            <a:r>
              <a:rPr lang="en-US" sz="4000" dirty="0" smtClean="0"/>
              <a:t>EMBASE on </a:t>
            </a:r>
            <a:r>
              <a:rPr lang="en-US" sz="4000" dirty="0"/>
              <a:t>Ovid</a:t>
            </a:r>
            <a:endParaRPr lang="en-US" sz="4000" dirty="0">
              <a:ea typeface="ＭＳ Ｐゴシック"/>
              <a:cs typeface="ＭＳ Ｐゴシック"/>
            </a:endParaRPr>
          </a:p>
        </p:txBody>
      </p:sp>
      <p:sp>
        <p:nvSpPr>
          <p:cNvPr id="13315" name="Subtitle 8"/>
          <p:cNvSpPr>
            <a:spLocks noGrp="1"/>
          </p:cNvSpPr>
          <p:nvPr>
            <p:ph type="body" sz="quarter" idx="11"/>
          </p:nvPr>
        </p:nvSpPr>
        <p:spPr>
          <a:xfrm>
            <a:off x="381000" y="4343400"/>
            <a:ext cx="3429000" cy="685800"/>
          </a:xfrm>
        </p:spPr>
        <p:txBody>
          <a:bodyPr>
            <a:noAutofit/>
          </a:bodyPr>
          <a:lstStyle/>
          <a:p>
            <a:r>
              <a:rPr lang="en-AU" sz="1100" b="0" dirty="0" smtClean="0"/>
              <a:t>EMBASE </a:t>
            </a:r>
            <a:r>
              <a:rPr lang="en-AU" sz="1100" b="0" dirty="0"/>
              <a:t>is a key resource for generating systematic reviews and supporting effective evidence-based medicine and drug and medical device searching</a:t>
            </a:r>
            <a:endParaRPr lang="en-AU" sz="1100" dirty="0"/>
          </a:p>
        </p:txBody>
      </p:sp>
      <p:sp>
        <p:nvSpPr>
          <p:cNvPr id="13316" name="TextBox 1"/>
          <p:cNvSpPr txBox="1">
            <a:spLocks noChangeArrowheads="1"/>
          </p:cNvSpPr>
          <p:nvPr/>
        </p:nvSpPr>
        <p:spPr bwMode="auto">
          <a:xfrm>
            <a:off x="2219325" y="3016250"/>
            <a:ext cx="6924675"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182563" indent="-182563" defTabSz="719138" eaLnBrk="0" hangingPunct="0">
              <a:defRPr>
                <a:solidFill>
                  <a:schemeClr val="tx1"/>
                </a:solidFill>
                <a:latin typeface="Arial" charset="0"/>
                <a:ea typeface="ＭＳ Ｐゴシック" pitchFamily="34" charset="-128"/>
              </a:defRPr>
            </a:lvl1pPr>
            <a:lvl2pPr marL="742950" indent="-285750" defTabSz="719138" eaLnBrk="0" hangingPunct="0">
              <a:defRPr>
                <a:solidFill>
                  <a:schemeClr val="tx1"/>
                </a:solidFill>
                <a:latin typeface="Arial" charset="0"/>
                <a:ea typeface="ＭＳ Ｐゴシック" pitchFamily="34" charset="-128"/>
              </a:defRPr>
            </a:lvl2pPr>
            <a:lvl3pPr marL="1143000" indent="-228600" defTabSz="719138" eaLnBrk="0" hangingPunct="0">
              <a:defRPr>
                <a:solidFill>
                  <a:schemeClr val="tx1"/>
                </a:solidFill>
                <a:latin typeface="Arial" charset="0"/>
                <a:ea typeface="ＭＳ Ｐゴシック" pitchFamily="34" charset="-128"/>
              </a:defRPr>
            </a:lvl3pPr>
            <a:lvl4pPr marL="1600200" indent="-228600" defTabSz="719138" eaLnBrk="0" hangingPunct="0">
              <a:defRPr>
                <a:solidFill>
                  <a:schemeClr val="tx1"/>
                </a:solidFill>
                <a:latin typeface="Arial" charset="0"/>
                <a:ea typeface="ＭＳ Ｐゴシック" pitchFamily="34" charset="-128"/>
              </a:defRPr>
            </a:lvl4pPr>
            <a:lvl5pPr marL="2057400" indent="-228600" defTabSz="719138" eaLnBrk="0" hangingPunct="0">
              <a:defRPr>
                <a:solidFill>
                  <a:schemeClr val="tx1"/>
                </a:solidFill>
                <a:latin typeface="Arial" charset="0"/>
                <a:ea typeface="ＭＳ Ｐゴシック" pitchFamily="34" charset="-128"/>
              </a:defRPr>
            </a:lvl5pPr>
            <a:lvl6pPr marL="2514600" indent="-228600" defTabSz="7191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7191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7191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71913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buSzPct val="100000"/>
            </a:pPr>
            <a:endParaRPr lang="en-US" altLang="en-US" sz="2800" b="1" i="1">
              <a:solidFill>
                <a:schemeClr val="accent2"/>
              </a:solidFill>
              <a:latin typeface="Calibri" pitchFamily="34" charset="0"/>
            </a:endParaRPr>
          </a:p>
        </p:txBody>
      </p:sp>
    </p:spTree>
    <p:extLst>
      <p:ext uri="{BB962C8B-B14F-4D97-AF65-F5344CB8AC3E}">
        <p14:creationId xmlns="" xmlns:p14="http://schemas.microsoft.com/office/powerpoint/2010/main" val="66415808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gray">
          <a:xfrm>
            <a:off x="457200" y="742950"/>
            <a:ext cx="8534400" cy="5562600"/>
          </a:xfrm>
          <a:prstGeom prst="rect">
            <a:avLst/>
          </a:prstGeom>
          <a:noFill/>
          <a:ln w="9525">
            <a:noFill/>
            <a:miter lim="800000"/>
            <a:headEnd/>
            <a:tailEnd/>
          </a:ln>
          <a:effectLst/>
        </p:spPr>
        <p:txBody>
          <a:bodyPr/>
          <a:lstStyle/>
          <a:p>
            <a:pPr>
              <a:lnSpc>
                <a:spcPct val="80000"/>
              </a:lnSpc>
              <a:buNone/>
            </a:pPr>
            <a:r>
              <a:rPr lang="en-US" dirty="0" smtClean="0">
                <a:solidFill>
                  <a:schemeClr val="tx2"/>
                </a:solidFill>
                <a:latin typeface="+mj-lt"/>
              </a:rPr>
              <a:t>Subheadings are often </a:t>
            </a:r>
            <a:r>
              <a:rPr lang="en-US" dirty="0">
                <a:solidFill>
                  <a:schemeClr val="tx2"/>
                </a:solidFill>
                <a:latin typeface="+mj-lt"/>
              </a:rPr>
              <a:t>paired in practice – “adverse drug reaction” and “side effect” for example</a:t>
            </a:r>
          </a:p>
          <a:p>
            <a:pPr>
              <a:lnSpc>
                <a:spcPct val="80000"/>
              </a:lnSpc>
              <a:buFont typeface="Wingdings" pitchFamily="2" charset="2"/>
              <a:buNone/>
            </a:pPr>
            <a:endParaRPr lang="en-US" dirty="0">
              <a:solidFill>
                <a:schemeClr val="tx2"/>
              </a:solidFill>
              <a:latin typeface="+mj-lt"/>
            </a:endParaRPr>
          </a:p>
          <a:p>
            <a:pPr algn="l" eaLnBrk="1" hangingPunct="1">
              <a:spcBef>
                <a:spcPct val="20000"/>
              </a:spcBef>
              <a:buClr>
                <a:srgbClr val="0768A9"/>
              </a:buClr>
              <a:buSzPct val="80000"/>
            </a:pPr>
            <a:r>
              <a:rPr lang="en-GB" dirty="0" smtClean="0">
                <a:solidFill>
                  <a:schemeClr val="tx2"/>
                </a:solidFill>
                <a:latin typeface="+mj-lt"/>
              </a:rPr>
              <a:t>Subheading Exceptions </a:t>
            </a:r>
          </a:p>
          <a:p>
            <a:pPr algn="l" eaLnBrk="1" hangingPunct="1">
              <a:spcBef>
                <a:spcPct val="20000"/>
              </a:spcBef>
              <a:buClr>
                <a:srgbClr val="0768A9"/>
              </a:buClr>
              <a:buSzPct val="80000"/>
            </a:pPr>
            <a:r>
              <a:rPr lang="en-GB" b="1" dirty="0" smtClean="0">
                <a:solidFill>
                  <a:srgbClr val="087BCA"/>
                </a:solidFill>
                <a:latin typeface="+mj-lt"/>
              </a:rPr>
              <a:t>Disease subheadings </a:t>
            </a:r>
            <a:r>
              <a:rPr lang="en-GB" dirty="0" smtClean="0">
                <a:solidFill>
                  <a:schemeClr val="tx2"/>
                </a:solidFill>
                <a:latin typeface="+mj-lt"/>
              </a:rPr>
              <a:t>all from </a:t>
            </a:r>
            <a:r>
              <a:rPr lang="en-GB" b="1" dirty="0">
                <a:solidFill>
                  <a:schemeClr val="tx2"/>
                </a:solidFill>
                <a:latin typeface="+mj-lt"/>
              </a:rPr>
              <a:t>1988</a:t>
            </a:r>
            <a:r>
              <a:rPr lang="en-GB" dirty="0">
                <a:solidFill>
                  <a:schemeClr val="tx2"/>
                </a:solidFill>
                <a:latin typeface="+mj-lt"/>
              </a:rPr>
              <a:t> </a:t>
            </a:r>
            <a:r>
              <a:rPr lang="en-GB" dirty="0" smtClean="0">
                <a:solidFill>
                  <a:schemeClr val="tx2"/>
                </a:solidFill>
                <a:latin typeface="+mj-lt"/>
              </a:rPr>
              <a:t>except: </a:t>
            </a:r>
          </a:p>
          <a:p>
            <a:pPr algn="l" eaLnBrk="1" hangingPunct="1">
              <a:spcBef>
                <a:spcPct val="20000"/>
              </a:spcBef>
              <a:buClr>
                <a:srgbClr val="0768A9"/>
              </a:buClr>
              <a:buSzPct val="80000"/>
            </a:pPr>
            <a:r>
              <a:rPr lang="en-GB" dirty="0" smtClean="0">
                <a:solidFill>
                  <a:schemeClr val="tx2"/>
                </a:solidFill>
                <a:latin typeface="+mj-lt"/>
              </a:rPr>
              <a:t>drug </a:t>
            </a:r>
            <a:r>
              <a:rPr lang="en-GB" dirty="0">
                <a:solidFill>
                  <a:schemeClr val="tx2"/>
                </a:solidFill>
                <a:latin typeface="+mj-lt"/>
              </a:rPr>
              <a:t>resistance – </a:t>
            </a:r>
            <a:r>
              <a:rPr lang="en-GB" b="1" dirty="0" smtClean="0">
                <a:solidFill>
                  <a:schemeClr val="tx2"/>
                </a:solidFill>
                <a:latin typeface="+mj-lt"/>
              </a:rPr>
              <a:t>1996 </a:t>
            </a:r>
          </a:p>
          <a:p>
            <a:pPr algn="l" eaLnBrk="1" hangingPunct="1">
              <a:spcBef>
                <a:spcPct val="20000"/>
              </a:spcBef>
              <a:buClr>
                <a:srgbClr val="0768A9"/>
              </a:buClr>
              <a:buSzPct val="80000"/>
            </a:pPr>
            <a:r>
              <a:rPr lang="en-GB" dirty="0" smtClean="0">
                <a:solidFill>
                  <a:schemeClr val="tx2"/>
                </a:solidFill>
                <a:latin typeface="+mj-lt"/>
              </a:rPr>
              <a:t>disease </a:t>
            </a:r>
            <a:r>
              <a:rPr lang="en-GB" dirty="0">
                <a:solidFill>
                  <a:schemeClr val="tx2"/>
                </a:solidFill>
                <a:latin typeface="+mj-lt"/>
              </a:rPr>
              <a:t>management - </a:t>
            </a:r>
            <a:r>
              <a:rPr lang="en-GB" b="1" dirty="0">
                <a:solidFill>
                  <a:schemeClr val="tx2"/>
                </a:solidFill>
                <a:latin typeface="+mj-lt"/>
              </a:rPr>
              <a:t>1997</a:t>
            </a:r>
          </a:p>
          <a:p>
            <a:pPr algn="l" eaLnBrk="1" hangingPunct="1">
              <a:spcBef>
                <a:spcPct val="20000"/>
              </a:spcBef>
              <a:buClr>
                <a:srgbClr val="0768A9"/>
              </a:buClr>
              <a:buSzPct val="80000"/>
            </a:pPr>
            <a:endParaRPr lang="en-GB" dirty="0">
              <a:solidFill>
                <a:schemeClr val="tx2"/>
              </a:solidFill>
              <a:latin typeface="+mj-lt"/>
            </a:endParaRPr>
          </a:p>
          <a:p>
            <a:pPr algn="l" eaLnBrk="1" hangingPunct="1">
              <a:spcBef>
                <a:spcPct val="20000"/>
              </a:spcBef>
              <a:buClr>
                <a:srgbClr val="0768A9"/>
              </a:buClr>
              <a:buSzPct val="80000"/>
            </a:pPr>
            <a:r>
              <a:rPr lang="en-GB" b="1" dirty="0">
                <a:solidFill>
                  <a:srgbClr val="087BCA"/>
                </a:solidFill>
                <a:latin typeface="+mj-lt"/>
              </a:rPr>
              <a:t>Drug </a:t>
            </a:r>
            <a:r>
              <a:rPr lang="en-GB" b="1" dirty="0" smtClean="0">
                <a:solidFill>
                  <a:srgbClr val="087BCA"/>
                </a:solidFill>
                <a:latin typeface="+mj-lt"/>
              </a:rPr>
              <a:t>subheadings </a:t>
            </a:r>
            <a:r>
              <a:rPr lang="en-GB" dirty="0" smtClean="0">
                <a:solidFill>
                  <a:schemeClr val="tx2"/>
                </a:solidFill>
                <a:latin typeface="+mj-lt"/>
              </a:rPr>
              <a:t>all from </a:t>
            </a:r>
            <a:r>
              <a:rPr lang="en-GB" b="1" dirty="0" smtClean="0">
                <a:solidFill>
                  <a:schemeClr val="tx2"/>
                </a:solidFill>
                <a:latin typeface="+mj-lt"/>
              </a:rPr>
              <a:t>1988</a:t>
            </a:r>
            <a:r>
              <a:rPr lang="en-GB" dirty="0" smtClean="0">
                <a:solidFill>
                  <a:schemeClr val="tx2"/>
                </a:solidFill>
                <a:latin typeface="+mj-lt"/>
              </a:rPr>
              <a:t> except: </a:t>
            </a:r>
          </a:p>
          <a:p>
            <a:pPr algn="l" eaLnBrk="1" hangingPunct="1">
              <a:spcBef>
                <a:spcPct val="20000"/>
              </a:spcBef>
              <a:buClr>
                <a:srgbClr val="0768A9"/>
              </a:buClr>
              <a:buSzPct val="80000"/>
            </a:pPr>
            <a:r>
              <a:rPr lang="en-GB" dirty="0">
                <a:solidFill>
                  <a:schemeClr val="tx2"/>
                </a:solidFill>
                <a:latin typeface="+mj-lt"/>
              </a:rPr>
              <a:t>e</a:t>
            </a:r>
            <a:r>
              <a:rPr lang="en-GB" dirty="0" smtClean="0">
                <a:solidFill>
                  <a:schemeClr val="tx2"/>
                </a:solidFill>
                <a:latin typeface="+mj-lt"/>
              </a:rPr>
              <a:t>ndogenous </a:t>
            </a:r>
            <a:r>
              <a:rPr lang="en-GB" dirty="0">
                <a:solidFill>
                  <a:schemeClr val="tx2"/>
                </a:solidFill>
                <a:latin typeface="+mj-lt"/>
              </a:rPr>
              <a:t>compound </a:t>
            </a:r>
            <a:r>
              <a:rPr lang="en-GB" dirty="0" smtClean="0">
                <a:solidFill>
                  <a:schemeClr val="tx2"/>
                </a:solidFill>
                <a:latin typeface="+mj-lt"/>
              </a:rPr>
              <a:t>– </a:t>
            </a:r>
            <a:r>
              <a:rPr lang="en-GB" b="1" dirty="0" smtClean="0">
                <a:solidFill>
                  <a:schemeClr val="tx2"/>
                </a:solidFill>
                <a:latin typeface="+mj-lt"/>
              </a:rPr>
              <a:t>1991</a:t>
            </a:r>
            <a:r>
              <a:rPr lang="en-GB" dirty="0" smtClean="0">
                <a:solidFill>
                  <a:schemeClr val="tx2"/>
                </a:solidFill>
                <a:latin typeface="+mj-lt"/>
              </a:rPr>
              <a:t>, </a:t>
            </a:r>
          </a:p>
          <a:p>
            <a:pPr algn="l" eaLnBrk="1" hangingPunct="1">
              <a:spcBef>
                <a:spcPct val="20000"/>
              </a:spcBef>
              <a:buClr>
                <a:srgbClr val="0768A9"/>
              </a:buClr>
              <a:buSzPct val="80000"/>
            </a:pPr>
            <a:r>
              <a:rPr lang="en-GB" dirty="0">
                <a:solidFill>
                  <a:schemeClr val="tx2"/>
                </a:solidFill>
                <a:latin typeface="+mj-lt"/>
              </a:rPr>
              <a:t>p</a:t>
            </a:r>
            <a:r>
              <a:rPr lang="en-GB" dirty="0" smtClean="0">
                <a:solidFill>
                  <a:schemeClr val="tx2"/>
                </a:solidFill>
                <a:latin typeface="+mj-lt"/>
              </a:rPr>
              <a:t>harmaceutics – </a:t>
            </a:r>
            <a:r>
              <a:rPr lang="en-GB" b="1" dirty="0" smtClean="0">
                <a:solidFill>
                  <a:schemeClr val="tx2"/>
                </a:solidFill>
                <a:latin typeface="+mj-lt"/>
              </a:rPr>
              <a:t>1991</a:t>
            </a:r>
          </a:p>
          <a:p>
            <a:pPr algn="l" eaLnBrk="1" hangingPunct="1">
              <a:spcBef>
                <a:spcPct val="20000"/>
              </a:spcBef>
              <a:buClr>
                <a:srgbClr val="0768A9"/>
              </a:buClr>
              <a:buSzPct val="80000"/>
            </a:pPr>
            <a:r>
              <a:rPr lang="en-GB" dirty="0" err="1">
                <a:solidFill>
                  <a:schemeClr val="tx2"/>
                </a:solidFill>
                <a:latin typeface="+mj-lt"/>
              </a:rPr>
              <a:t>p</a:t>
            </a:r>
            <a:r>
              <a:rPr lang="en-GB" dirty="0" err="1" smtClean="0">
                <a:solidFill>
                  <a:schemeClr val="tx2"/>
                </a:solidFill>
                <a:latin typeface="+mj-lt"/>
              </a:rPr>
              <a:t>harmacoeconomics</a:t>
            </a:r>
            <a:r>
              <a:rPr lang="en-GB" dirty="0" smtClean="0">
                <a:solidFill>
                  <a:schemeClr val="tx2"/>
                </a:solidFill>
                <a:latin typeface="+mj-lt"/>
              </a:rPr>
              <a:t> </a:t>
            </a:r>
            <a:r>
              <a:rPr lang="en-GB" dirty="0">
                <a:solidFill>
                  <a:schemeClr val="tx2"/>
                </a:solidFill>
                <a:latin typeface="+mj-lt"/>
              </a:rPr>
              <a:t>– </a:t>
            </a:r>
            <a:r>
              <a:rPr lang="en-GB" b="1" dirty="0" smtClean="0">
                <a:solidFill>
                  <a:schemeClr val="tx2"/>
                </a:solidFill>
                <a:latin typeface="+mj-lt"/>
              </a:rPr>
              <a:t>1997</a:t>
            </a:r>
          </a:p>
        </p:txBody>
      </p:sp>
      <p:sp>
        <p:nvSpPr>
          <p:cNvPr id="4" name="Rectangle 2"/>
          <p:cNvSpPr txBox="1">
            <a:spLocks noChangeArrowheads="1"/>
          </p:cNvSpPr>
          <p:nvPr/>
        </p:nvSpPr>
        <p:spPr>
          <a:xfrm>
            <a:off x="958850" y="0"/>
            <a:ext cx="8185150" cy="609600"/>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3600" b="0" kern="1200">
                <a:solidFill>
                  <a:schemeClr val="tx1"/>
                </a:solidFill>
                <a:latin typeface="+mj-lt"/>
                <a:ea typeface="+mj-ea"/>
                <a:cs typeface="+mj-cs"/>
              </a:defRPr>
            </a:lvl1pPr>
          </a:lstStyle>
          <a:p>
            <a:pPr fontAlgn="auto">
              <a:spcAft>
                <a:spcPts val="0"/>
              </a:spcAft>
            </a:pPr>
            <a:r>
              <a:rPr lang="en-US" smtClean="0"/>
              <a:t>Subheadings</a:t>
            </a:r>
            <a:endParaRPr lang="en-US" dirty="0"/>
          </a:p>
        </p:txBody>
      </p:sp>
      <p:pic>
        <p:nvPicPr>
          <p:cNvPr id="4098"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25490"/>
          <a:stretch/>
        </p:blipFill>
        <p:spPr bwMode="auto">
          <a:xfrm>
            <a:off x="1905001" y="4545479"/>
            <a:ext cx="7086600" cy="1760071"/>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884238" y="9525"/>
            <a:ext cx="8259762" cy="685800"/>
          </a:xfrm>
        </p:spPr>
        <p:txBody>
          <a:bodyPr>
            <a:normAutofit/>
          </a:bodyPr>
          <a:lstStyle/>
          <a:p>
            <a:r>
              <a:rPr lang="en-US" dirty="0"/>
              <a:t>Advanced </a:t>
            </a:r>
            <a:r>
              <a:rPr lang="en-US" dirty="0" smtClean="0"/>
              <a:t>Search </a:t>
            </a:r>
            <a:r>
              <a:rPr lang="en-US" smtClean="0"/>
              <a:t>including Subheadings</a:t>
            </a:r>
            <a:endParaRPr lang="en-US" dirty="0"/>
          </a:p>
        </p:txBody>
      </p:sp>
      <p:sp>
        <p:nvSpPr>
          <p:cNvPr id="3" name="Rectangle 3"/>
          <p:cNvSpPr>
            <a:spLocks noGrp="1" noChangeArrowheads="1"/>
          </p:cNvSpPr>
          <p:nvPr>
            <p:ph idx="4294967295"/>
          </p:nvPr>
        </p:nvSpPr>
        <p:spPr>
          <a:xfrm>
            <a:off x="576262" y="990600"/>
            <a:ext cx="8153400" cy="5287962"/>
          </a:xfrm>
        </p:spPr>
        <p:txBody>
          <a:bodyPr/>
          <a:lstStyle/>
          <a:p>
            <a:pPr>
              <a:buFont typeface="Wingdings" pitchFamily="2" charset="2"/>
              <a:buNone/>
            </a:pPr>
            <a:r>
              <a:rPr lang="en-US" dirty="0" smtClean="0"/>
              <a:t>Because the subheadings are only available in the database since </a:t>
            </a:r>
            <a:r>
              <a:rPr lang="en-US" b="1" dirty="0" smtClean="0">
                <a:solidFill>
                  <a:srgbClr val="087BCA"/>
                </a:solidFill>
              </a:rPr>
              <a:t>1988</a:t>
            </a:r>
            <a:r>
              <a:rPr lang="en-US" dirty="0" smtClean="0"/>
              <a:t>, applying a subheading limits a search to a period of time, as well as a subject*</a:t>
            </a:r>
          </a:p>
          <a:p>
            <a:pPr>
              <a:buFont typeface="Wingdings" pitchFamily="2" charset="2"/>
              <a:buNone/>
            </a:pPr>
            <a:r>
              <a:rPr lang="en-US" dirty="0" smtClean="0"/>
              <a:t>To perform a search for a subject/subheading combination retrospectively, use a subject/subheading and OR the corresponding subject/subject pair (and possible synonyms)</a:t>
            </a:r>
          </a:p>
          <a:p>
            <a:pPr>
              <a:buFont typeface="Wingdings" pitchFamily="2" charset="2"/>
              <a:buNone/>
            </a:pPr>
            <a:endParaRPr lang="en-US" dirty="0"/>
          </a:p>
          <a:p>
            <a:pPr>
              <a:buFont typeface="Wingdings" pitchFamily="2" charset="2"/>
              <a:buNone/>
            </a:pPr>
            <a:r>
              <a:rPr lang="en-US" sz="2000" dirty="0" smtClean="0"/>
              <a:t>Nicotine/td or (nicotine/ and transdermal drug administration/)</a:t>
            </a:r>
            <a:endParaRPr lang="en-US" sz="2000" dirty="0"/>
          </a:p>
        </p:txBody>
      </p:sp>
      <p:sp>
        <p:nvSpPr>
          <p:cNvPr id="4" name="Rectangle 3"/>
          <p:cNvSpPr txBox="1">
            <a:spLocks noChangeArrowheads="1"/>
          </p:cNvSpPr>
          <p:nvPr/>
        </p:nvSpPr>
        <p:spPr bwMode="auto">
          <a:xfrm>
            <a:off x="609600" y="5486400"/>
            <a:ext cx="8229600" cy="792162"/>
          </a:xfrm>
          <a:prstGeom prst="rect">
            <a:avLst/>
          </a:prstGeom>
          <a:noFill/>
          <a:ln w="9525">
            <a:noFill/>
            <a:miter lim="800000"/>
            <a:headEnd/>
            <a:tailEnd/>
          </a:ln>
        </p:spPr>
        <p:txBody>
          <a:bodyPr vert="horz" wrap="square" lIns="18288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768A9"/>
                </a:solidFill>
                <a:latin typeface="+mn-lt"/>
                <a:ea typeface="+mn-ea"/>
                <a:cs typeface="ＭＳ Ｐゴシック"/>
              </a:defRPr>
            </a:lvl1pPr>
            <a:lvl2pPr marL="569913" indent="-225425" algn="l" rtl="0" eaLnBrk="1" fontAlgn="base" hangingPunct="1">
              <a:spcBef>
                <a:spcPct val="20000"/>
              </a:spcBef>
              <a:spcAft>
                <a:spcPct val="0"/>
              </a:spcAft>
              <a:buChar char="–"/>
              <a:defRPr sz="2000">
                <a:solidFill>
                  <a:srgbClr val="757575"/>
                </a:solidFill>
                <a:latin typeface="+mn-lt"/>
                <a:ea typeface="+mn-ea"/>
                <a:cs typeface="ＭＳ Ｐゴシック"/>
              </a:defRPr>
            </a:lvl2pPr>
            <a:lvl3pPr marL="800100" indent="-228600" algn="l" rtl="0" eaLnBrk="1" fontAlgn="base" hangingPunct="1">
              <a:spcBef>
                <a:spcPct val="20000"/>
              </a:spcBef>
              <a:spcAft>
                <a:spcPct val="0"/>
              </a:spcAft>
              <a:buChar char="•"/>
              <a:defRPr sz="2000">
                <a:solidFill>
                  <a:srgbClr val="757575"/>
                </a:solidFill>
                <a:latin typeface="+mn-lt"/>
                <a:ea typeface="+mn-ea"/>
                <a:cs typeface="ＭＳ Ｐゴシック"/>
              </a:defRPr>
            </a:lvl3pPr>
            <a:lvl4pPr marL="1600200" indent="-228600" algn="l" rtl="0" eaLnBrk="1" fontAlgn="base" hangingPunct="1">
              <a:spcBef>
                <a:spcPct val="20000"/>
              </a:spcBef>
              <a:spcAft>
                <a:spcPct val="0"/>
              </a:spcAft>
              <a:buChar char="–"/>
              <a:defRPr sz="2000">
                <a:solidFill>
                  <a:srgbClr val="757575"/>
                </a:solidFill>
                <a:latin typeface="+mn-lt"/>
                <a:ea typeface="+mn-ea"/>
                <a:cs typeface="ＭＳ Ｐゴシック"/>
              </a:defRPr>
            </a:lvl4pPr>
            <a:lvl5pPr marL="2057400" indent="-228600" algn="l" rtl="0" eaLnBrk="1" fontAlgn="base" hangingPunct="1">
              <a:spcBef>
                <a:spcPct val="20000"/>
              </a:spcBef>
              <a:spcAft>
                <a:spcPct val="0"/>
              </a:spcAft>
              <a:buChar char="»"/>
              <a:defRPr sz="2000">
                <a:solidFill>
                  <a:srgbClr val="757575"/>
                </a:solidFill>
                <a:latin typeface="+mn-lt"/>
                <a:ea typeface="+mn-ea"/>
                <a:cs typeface="ＭＳ Ｐゴシック"/>
              </a:defRPr>
            </a:lvl5pPr>
            <a:lvl6pPr marL="2514600" indent="-228600" algn="l" rtl="0" eaLnBrk="1" fontAlgn="base" hangingPunct="1">
              <a:spcBef>
                <a:spcPct val="20000"/>
              </a:spcBef>
              <a:spcAft>
                <a:spcPct val="0"/>
              </a:spcAft>
              <a:buChar char="»"/>
              <a:defRPr sz="2000">
                <a:solidFill>
                  <a:srgbClr val="757575"/>
                </a:solidFill>
                <a:latin typeface="+mn-lt"/>
                <a:ea typeface="+mn-ea"/>
              </a:defRPr>
            </a:lvl6pPr>
            <a:lvl7pPr marL="2971800" indent="-228600" algn="l" rtl="0" eaLnBrk="1" fontAlgn="base" hangingPunct="1">
              <a:spcBef>
                <a:spcPct val="20000"/>
              </a:spcBef>
              <a:spcAft>
                <a:spcPct val="0"/>
              </a:spcAft>
              <a:buChar char="»"/>
              <a:defRPr sz="2000">
                <a:solidFill>
                  <a:srgbClr val="757575"/>
                </a:solidFill>
                <a:latin typeface="+mn-lt"/>
                <a:ea typeface="+mn-ea"/>
              </a:defRPr>
            </a:lvl7pPr>
            <a:lvl8pPr marL="3429000" indent="-228600" algn="l" rtl="0" eaLnBrk="1" fontAlgn="base" hangingPunct="1">
              <a:spcBef>
                <a:spcPct val="20000"/>
              </a:spcBef>
              <a:spcAft>
                <a:spcPct val="0"/>
              </a:spcAft>
              <a:buChar char="»"/>
              <a:defRPr sz="2000">
                <a:solidFill>
                  <a:srgbClr val="757575"/>
                </a:solidFill>
                <a:latin typeface="+mn-lt"/>
                <a:ea typeface="+mn-ea"/>
              </a:defRPr>
            </a:lvl8pPr>
            <a:lvl9pPr marL="3886200" indent="-228600" algn="l" rtl="0" eaLnBrk="1" fontAlgn="base" hangingPunct="1">
              <a:spcBef>
                <a:spcPct val="20000"/>
              </a:spcBef>
              <a:spcAft>
                <a:spcPct val="0"/>
              </a:spcAft>
              <a:buChar char="»"/>
              <a:defRPr sz="2000">
                <a:solidFill>
                  <a:srgbClr val="757575"/>
                </a:solidFill>
                <a:latin typeface="+mn-lt"/>
                <a:ea typeface="+mn-ea"/>
              </a:defRPr>
            </a:lvl9pPr>
          </a:lstStyle>
          <a:p>
            <a:pPr>
              <a:buFont typeface="Wingdings" pitchFamily="2" charset="2"/>
              <a:buNone/>
            </a:pPr>
            <a:r>
              <a:rPr lang="en-US" sz="1800" kern="0" dirty="0" smtClean="0"/>
              <a:t>* Added MEDLINE records and retrospective indexing are exceptions.</a:t>
            </a:r>
            <a:endParaRPr lang="en-US" sz="1800" kern="0"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3827212"/>
            <a:ext cx="8696325" cy="167823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40220659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3"/>
          <p:cNvSpPr>
            <a:spLocks noGrp="1"/>
          </p:cNvSpPr>
          <p:nvPr>
            <p:ph type="body" sz="quarter" idx="11"/>
          </p:nvPr>
        </p:nvSpPr>
        <p:spPr>
          <a:xfrm>
            <a:off x="917575" y="115888"/>
            <a:ext cx="8208963" cy="504825"/>
          </a:xfrm>
        </p:spPr>
        <p:txBody>
          <a:bodyPr/>
          <a:lstStyle/>
          <a:p>
            <a:pPr eaLnBrk="1" hangingPunct="1"/>
            <a:r>
              <a:rPr lang="en-US" altLang="en-US" sz="3600" b="0" smtClean="0"/>
              <a:t>Triple Subheadings</a:t>
            </a:r>
            <a:endParaRPr lang="en-AU" altLang="en-US" sz="3600" b="0" smtClean="0"/>
          </a:p>
        </p:txBody>
      </p:sp>
      <p:sp>
        <p:nvSpPr>
          <p:cNvPr id="34819" name="Text Placeholder 4"/>
          <p:cNvSpPr>
            <a:spLocks noGrp="1"/>
          </p:cNvSpPr>
          <p:nvPr>
            <p:ph type="body" sz="quarter" idx="12"/>
          </p:nvPr>
        </p:nvSpPr>
        <p:spPr>
          <a:xfrm>
            <a:off x="468313" y="1412875"/>
            <a:ext cx="8207375" cy="4778375"/>
          </a:xfrm>
        </p:spPr>
        <p:txBody>
          <a:bodyPr/>
          <a:lstStyle/>
          <a:p>
            <a:pPr eaLnBrk="1" hangingPunct="1"/>
            <a:endParaRPr lang="en-US" altLang="en-US" smtClean="0"/>
          </a:p>
          <a:p>
            <a:pPr eaLnBrk="1" hangingPunct="1"/>
            <a:endParaRPr lang="en-US" altLang="en-US" smtClean="0"/>
          </a:p>
          <a:p>
            <a:pPr eaLnBrk="1" hangingPunct="1"/>
            <a:endParaRPr lang="en-AU" altLang="en-US" smtClean="0"/>
          </a:p>
        </p:txBody>
      </p:sp>
      <p:sp>
        <p:nvSpPr>
          <p:cNvPr id="34820" name="Text Placeholder 5"/>
          <p:cNvSpPr>
            <a:spLocks noGrp="1"/>
          </p:cNvSpPr>
          <p:nvPr>
            <p:ph type="body" sz="quarter" idx="17"/>
          </p:nvPr>
        </p:nvSpPr>
        <p:spPr>
          <a:xfrm>
            <a:off x="466725" y="765175"/>
            <a:ext cx="8208963" cy="503238"/>
          </a:xfrm>
        </p:spPr>
        <p:txBody>
          <a:bodyPr/>
          <a:lstStyle/>
          <a:p>
            <a:pPr eaLnBrk="1" hangingPunct="1"/>
            <a:r>
              <a:rPr lang="en-US" altLang="en-US" smtClean="0"/>
              <a:t>Adding to the subheading role</a:t>
            </a:r>
            <a:endParaRPr lang="en-AU" altLang="en-US" smtClean="0"/>
          </a:p>
        </p:txBody>
      </p:sp>
      <p:pic>
        <p:nvPicPr>
          <p:cNvPr id="3482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2613" y="2500313"/>
            <a:ext cx="7705725" cy="3227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4822" name="TextBox 8"/>
          <p:cNvSpPr txBox="1">
            <a:spLocks noChangeArrowheads="1"/>
          </p:cNvSpPr>
          <p:nvPr/>
        </p:nvSpPr>
        <p:spPr bwMode="auto">
          <a:xfrm>
            <a:off x="395288" y="1268413"/>
            <a:ext cx="8497887"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Font typeface="Wingdings" pitchFamily="2" charset="2"/>
              <a:buChar char="§"/>
              <a:defRPr sz="2000">
                <a:solidFill>
                  <a:schemeClr val="tx2"/>
                </a:solidFill>
                <a:latin typeface="Calibri" pitchFamily="34" charset="0"/>
              </a:defRPr>
            </a:lvl1pPr>
            <a:lvl2pPr marL="742950" indent="-285750" eaLnBrk="0" hangingPunct="0">
              <a:spcBef>
                <a:spcPct val="20000"/>
              </a:spcBef>
              <a:buClr>
                <a:schemeClr val="tx1"/>
              </a:buClr>
              <a:buFont typeface="Wingdings" pitchFamily="2" charset="2"/>
              <a:buChar char="§"/>
              <a:defRPr sz="2000">
                <a:solidFill>
                  <a:schemeClr val="tx2"/>
                </a:solidFill>
                <a:latin typeface="Calibri" pitchFamily="34" charset="0"/>
              </a:defRPr>
            </a:lvl2pPr>
            <a:lvl3pPr marL="1143000" indent="-228600" eaLnBrk="0" hangingPunct="0">
              <a:spcBef>
                <a:spcPct val="20000"/>
              </a:spcBef>
              <a:buClr>
                <a:schemeClr val="tx1"/>
              </a:buClr>
              <a:buFont typeface="Wingdings" pitchFamily="2" charset="2"/>
              <a:buChar char="§"/>
              <a:defRPr sz="2000">
                <a:solidFill>
                  <a:schemeClr val="tx2"/>
                </a:solidFill>
                <a:latin typeface="Calibri" pitchFamily="34" charset="0"/>
              </a:defRPr>
            </a:lvl3pPr>
            <a:lvl4pPr marL="1600200" indent="-228600" eaLnBrk="0" hangingPunct="0">
              <a:spcBef>
                <a:spcPct val="20000"/>
              </a:spcBef>
              <a:buClr>
                <a:schemeClr val="tx1"/>
              </a:buClr>
              <a:buFont typeface="Wingdings" pitchFamily="2" charset="2"/>
              <a:buChar char="§"/>
              <a:defRPr sz="2000">
                <a:solidFill>
                  <a:schemeClr val="tx2"/>
                </a:solidFill>
                <a:latin typeface="Calibri" pitchFamily="34" charset="0"/>
              </a:defRPr>
            </a:lvl4pPr>
            <a:lvl5pPr marL="2057400" indent="-228600" eaLnBrk="0" hangingPunct="0">
              <a:spcBef>
                <a:spcPct val="20000"/>
              </a:spcBef>
              <a:buClr>
                <a:schemeClr val="tx1"/>
              </a:buClr>
              <a:buFont typeface="Wingdings" pitchFamily="2" charset="2"/>
              <a:buChar char="§"/>
              <a:defRPr sz="2400">
                <a:solidFill>
                  <a:srgbClr val="009881"/>
                </a:solidFill>
                <a:latin typeface="Calibri" pitchFamily="34" charset="0"/>
              </a:defRPr>
            </a:lvl5pPr>
            <a:lvl6pPr marL="2514600" indent="-228600" eaLnBrk="0" fontAlgn="base" hangingPunct="0">
              <a:spcBef>
                <a:spcPct val="20000"/>
              </a:spcBef>
              <a:spcAft>
                <a:spcPct val="0"/>
              </a:spcAft>
              <a:buClr>
                <a:schemeClr val="tx1"/>
              </a:buClr>
              <a:buFont typeface="Wingdings" pitchFamily="2" charset="2"/>
              <a:buChar char="§"/>
              <a:defRPr sz="2400">
                <a:solidFill>
                  <a:srgbClr val="009881"/>
                </a:solidFill>
                <a:latin typeface="Calibri" pitchFamily="34" charset="0"/>
              </a:defRPr>
            </a:lvl6pPr>
            <a:lvl7pPr marL="2971800" indent="-228600" eaLnBrk="0" fontAlgn="base" hangingPunct="0">
              <a:spcBef>
                <a:spcPct val="20000"/>
              </a:spcBef>
              <a:spcAft>
                <a:spcPct val="0"/>
              </a:spcAft>
              <a:buClr>
                <a:schemeClr val="tx1"/>
              </a:buClr>
              <a:buFont typeface="Wingdings" pitchFamily="2" charset="2"/>
              <a:buChar char="§"/>
              <a:defRPr sz="2400">
                <a:solidFill>
                  <a:srgbClr val="009881"/>
                </a:solidFill>
                <a:latin typeface="Calibri" pitchFamily="34" charset="0"/>
              </a:defRPr>
            </a:lvl7pPr>
            <a:lvl8pPr marL="3429000" indent="-228600" eaLnBrk="0" fontAlgn="base" hangingPunct="0">
              <a:spcBef>
                <a:spcPct val="20000"/>
              </a:spcBef>
              <a:spcAft>
                <a:spcPct val="0"/>
              </a:spcAft>
              <a:buClr>
                <a:schemeClr val="tx1"/>
              </a:buClr>
              <a:buFont typeface="Wingdings" pitchFamily="2" charset="2"/>
              <a:buChar char="§"/>
              <a:defRPr sz="2400">
                <a:solidFill>
                  <a:srgbClr val="009881"/>
                </a:solidFill>
                <a:latin typeface="Calibri" pitchFamily="34" charset="0"/>
              </a:defRPr>
            </a:lvl8pPr>
            <a:lvl9pPr marL="3886200" indent="-228600" eaLnBrk="0" fontAlgn="base" hangingPunct="0">
              <a:spcBef>
                <a:spcPct val="20000"/>
              </a:spcBef>
              <a:spcAft>
                <a:spcPct val="0"/>
              </a:spcAft>
              <a:buClr>
                <a:schemeClr val="tx1"/>
              </a:buClr>
              <a:buFont typeface="Wingdings" pitchFamily="2" charset="2"/>
              <a:buChar char="§"/>
              <a:defRPr sz="2400">
                <a:solidFill>
                  <a:srgbClr val="009881"/>
                </a:solidFill>
                <a:latin typeface="Calibri" pitchFamily="34" charset="0"/>
              </a:defRPr>
            </a:lvl9pPr>
          </a:lstStyle>
          <a:p>
            <a:pPr eaLnBrk="1" hangingPunct="1">
              <a:spcBef>
                <a:spcPct val="0"/>
              </a:spcBef>
              <a:buClrTx/>
              <a:buFontTx/>
              <a:buNone/>
            </a:pPr>
            <a:r>
              <a:rPr lang="en-AU" altLang="en-US" sz="1800">
                <a:solidFill>
                  <a:schemeClr val="tx1"/>
                </a:solidFill>
              </a:rPr>
              <a:t>When we search in EMBASE on Ovid at the moment, we can find subject and subheading combinations. Sometimes we can assume that one is a cause and the other an effect, or that they are connected, this is the point of the new field in EMBASE, it will allow you to see groups of connected subjects. Triple subheadings only use key subheadings. </a:t>
            </a:r>
          </a:p>
        </p:txBody>
      </p:sp>
      <p:sp>
        <p:nvSpPr>
          <p:cNvPr id="34823" name="TextBox 9"/>
          <p:cNvSpPr txBox="1">
            <a:spLocks noChangeArrowheads="1"/>
          </p:cNvSpPr>
          <p:nvPr/>
        </p:nvSpPr>
        <p:spPr bwMode="auto">
          <a:xfrm>
            <a:off x="2916238" y="5665788"/>
            <a:ext cx="58324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Font typeface="Wingdings" pitchFamily="2" charset="2"/>
              <a:buChar char="§"/>
              <a:defRPr sz="2000">
                <a:solidFill>
                  <a:schemeClr val="tx2"/>
                </a:solidFill>
                <a:latin typeface="Calibri" pitchFamily="34" charset="0"/>
              </a:defRPr>
            </a:lvl1pPr>
            <a:lvl2pPr marL="742950" indent="-285750" eaLnBrk="0" hangingPunct="0">
              <a:spcBef>
                <a:spcPct val="20000"/>
              </a:spcBef>
              <a:buClr>
                <a:schemeClr val="tx1"/>
              </a:buClr>
              <a:buFont typeface="Wingdings" pitchFamily="2" charset="2"/>
              <a:buChar char="§"/>
              <a:defRPr sz="2000">
                <a:solidFill>
                  <a:schemeClr val="tx2"/>
                </a:solidFill>
                <a:latin typeface="Calibri" pitchFamily="34" charset="0"/>
              </a:defRPr>
            </a:lvl2pPr>
            <a:lvl3pPr marL="1143000" indent="-228600" eaLnBrk="0" hangingPunct="0">
              <a:spcBef>
                <a:spcPct val="20000"/>
              </a:spcBef>
              <a:buClr>
                <a:schemeClr val="tx1"/>
              </a:buClr>
              <a:buFont typeface="Wingdings" pitchFamily="2" charset="2"/>
              <a:buChar char="§"/>
              <a:defRPr sz="2000">
                <a:solidFill>
                  <a:schemeClr val="tx2"/>
                </a:solidFill>
                <a:latin typeface="Calibri" pitchFamily="34" charset="0"/>
              </a:defRPr>
            </a:lvl3pPr>
            <a:lvl4pPr marL="1600200" indent="-228600" eaLnBrk="0" hangingPunct="0">
              <a:spcBef>
                <a:spcPct val="20000"/>
              </a:spcBef>
              <a:buClr>
                <a:schemeClr val="tx1"/>
              </a:buClr>
              <a:buFont typeface="Wingdings" pitchFamily="2" charset="2"/>
              <a:buChar char="§"/>
              <a:defRPr sz="2000">
                <a:solidFill>
                  <a:schemeClr val="tx2"/>
                </a:solidFill>
                <a:latin typeface="Calibri" pitchFamily="34" charset="0"/>
              </a:defRPr>
            </a:lvl4pPr>
            <a:lvl5pPr marL="2057400" indent="-228600" eaLnBrk="0" hangingPunct="0">
              <a:spcBef>
                <a:spcPct val="20000"/>
              </a:spcBef>
              <a:buClr>
                <a:schemeClr val="tx1"/>
              </a:buClr>
              <a:buFont typeface="Wingdings" pitchFamily="2" charset="2"/>
              <a:buChar char="§"/>
              <a:defRPr sz="2400">
                <a:solidFill>
                  <a:srgbClr val="009881"/>
                </a:solidFill>
                <a:latin typeface="Calibri" pitchFamily="34" charset="0"/>
              </a:defRPr>
            </a:lvl5pPr>
            <a:lvl6pPr marL="2514600" indent="-228600" eaLnBrk="0" fontAlgn="base" hangingPunct="0">
              <a:spcBef>
                <a:spcPct val="20000"/>
              </a:spcBef>
              <a:spcAft>
                <a:spcPct val="0"/>
              </a:spcAft>
              <a:buClr>
                <a:schemeClr val="tx1"/>
              </a:buClr>
              <a:buFont typeface="Wingdings" pitchFamily="2" charset="2"/>
              <a:buChar char="§"/>
              <a:defRPr sz="2400">
                <a:solidFill>
                  <a:srgbClr val="009881"/>
                </a:solidFill>
                <a:latin typeface="Calibri" pitchFamily="34" charset="0"/>
              </a:defRPr>
            </a:lvl6pPr>
            <a:lvl7pPr marL="2971800" indent="-228600" eaLnBrk="0" fontAlgn="base" hangingPunct="0">
              <a:spcBef>
                <a:spcPct val="20000"/>
              </a:spcBef>
              <a:spcAft>
                <a:spcPct val="0"/>
              </a:spcAft>
              <a:buClr>
                <a:schemeClr val="tx1"/>
              </a:buClr>
              <a:buFont typeface="Wingdings" pitchFamily="2" charset="2"/>
              <a:buChar char="§"/>
              <a:defRPr sz="2400">
                <a:solidFill>
                  <a:srgbClr val="009881"/>
                </a:solidFill>
                <a:latin typeface="Calibri" pitchFamily="34" charset="0"/>
              </a:defRPr>
            </a:lvl7pPr>
            <a:lvl8pPr marL="3429000" indent="-228600" eaLnBrk="0" fontAlgn="base" hangingPunct="0">
              <a:spcBef>
                <a:spcPct val="20000"/>
              </a:spcBef>
              <a:spcAft>
                <a:spcPct val="0"/>
              </a:spcAft>
              <a:buClr>
                <a:schemeClr val="tx1"/>
              </a:buClr>
              <a:buFont typeface="Wingdings" pitchFamily="2" charset="2"/>
              <a:buChar char="§"/>
              <a:defRPr sz="2400">
                <a:solidFill>
                  <a:srgbClr val="009881"/>
                </a:solidFill>
                <a:latin typeface="Calibri" pitchFamily="34" charset="0"/>
              </a:defRPr>
            </a:lvl8pPr>
            <a:lvl9pPr marL="3886200" indent="-228600" eaLnBrk="0" fontAlgn="base" hangingPunct="0">
              <a:spcBef>
                <a:spcPct val="20000"/>
              </a:spcBef>
              <a:spcAft>
                <a:spcPct val="0"/>
              </a:spcAft>
              <a:buClr>
                <a:schemeClr val="tx1"/>
              </a:buClr>
              <a:buFont typeface="Wingdings" pitchFamily="2" charset="2"/>
              <a:buChar char="§"/>
              <a:defRPr sz="2400">
                <a:solidFill>
                  <a:srgbClr val="009881"/>
                </a:solidFill>
                <a:latin typeface="Calibri" pitchFamily="34" charset="0"/>
              </a:defRPr>
            </a:lvl9pPr>
          </a:lstStyle>
          <a:p>
            <a:pPr eaLnBrk="1" hangingPunct="1">
              <a:spcBef>
                <a:spcPct val="0"/>
              </a:spcBef>
              <a:buClrTx/>
              <a:buFontTx/>
              <a:buNone/>
            </a:pPr>
            <a:r>
              <a:rPr lang="en-US" altLang="en-US" sz="1800">
                <a:solidFill>
                  <a:schemeClr val="tx1"/>
                </a:solidFill>
              </a:rPr>
              <a:t>e.g. fentanyl/drug therapy/abdominal pain</a:t>
            </a:r>
            <a:endParaRPr lang="en-AU" altLang="en-US" sz="1800">
              <a:solidFill>
                <a:schemeClr val="tx1"/>
              </a:solidFill>
            </a:endParaRPr>
          </a:p>
        </p:txBody>
      </p:sp>
    </p:spTree>
    <p:extLst>
      <p:ext uri="{BB962C8B-B14F-4D97-AF65-F5344CB8AC3E}">
        <p14:creationId xmlns="" xmlns:p14="http://schemas.microsoft.com/office/powerpoint/2010/main" val="3332558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806450" y="0"/>
            <a:ext cx="8337550" cy="685800"/>
          </a:xfrm>
        </p:spPr>
        <p:txBody>
          <a:bodyPr>
            <a:normAutofit/>
          </a:bodyPr>
          <a:lstStyle/>
          <a:p>
            <a:r>
              <a:rPr lang="en-US" dirty="0"/>
              <a:t>Advanced </a:t>
            </a:r>
            <a:r>
              <a:rPr lang="en-US" dirty="0" smtClean="0"/>
              <a:t>Search – Keyword Searching</a:t>
            </a:r>
            <a:endParaRPr lang="en-US" dirty="0"/>
          </a:p>
        </p:txBody>
      </p:sp>
      <p:sp>
        <p:nvSpPr>
          <p:cNvPr id="3" name="Rectangle 3"/>
          <p:cNvSpPr>
            <a:spLocks noGrp="1" noChangeArrowheads="1"/>
          </p:cNvSpPr>
          <p:nvPr>
            <p:ph idx="4294967295"/>
          </p:nvPr>
        </p:nvSpPr>
        <p:spPr>
          <a:xfrm>
            <a:off x="609600" y="762000"/>
            <a:ext cx="8534400" cy="5059363"/>
          </a:xfrm>
        </p:spPr>
        <p:txBody>
          <a:bodyPr/>
          <a:lstStyle/>
          <a:p>
            <a:pPr>
              <a:buFont typeface="Wingdings" pitchFamily="2" charset="2"/>
              <a:buNone/>
            </a:pPr>
            <a:r>
              <a:rPr lang="en-US" dirty="0" smtClean="0"/>
              <a:t>Because you sometimes want to search outside the EMTREE thesaurus terms, it is possible to untick the mapping tool, it’s also possible to select “search as a keyword from within the mapping process.</a:t>
            </a:r>
          </a:p>
          <a:p>
            <a:pPr>
              <a:buFont typeface="Wingdings" pitchFamily="2" charset="2"/>
              <a:buNone/>
            </a:pPr>
            <a:r>
              <a:rPr lang="en-US" dirty="0" smtClean="0"/>
              <a:t>Selecting either of these options will search across a group of fields which represent subjects, and include the title and abstract provided by the author and other subject fields from the database.</a:t>
            </a:r>
          </a:p>
          <a:p>
            <a:pPr>
              <a:buFont typeface="Wingdings" pitchFamily="2" charset="2"/>
              <a:buNone/>
            </a:pPr>
            <a:endParaRPr lang="en-US" dirty="0" smtClean="0"/>
          </a:p>
          <a:p>
            <a:pPr>
              <a:buFont typeface="Wingdings" pitchFamily="2" charset="2"/>
              <a:buNone/>
            </a:pPr>
            <a:r>
              <a:rPr lang="en-US" dirty="0" smtClean="0"/>
              <a:t>In EMBASE these include:</a:t>
            </a:r>
          </a:p>
          <a:p>
            <a:pPr>
              <a:buFont typeface="Wingdings" pitchFamily="2" charset="2"/>
              <a:buNone/>
            </a:pPr>
            <a:r>
              <a:rPr lang="en-AU" b="1" dirty="0" err="1">
                <a:solidFill>
                  <a:srgbClr val="00B050"/>
                </a:solidFill>
              </a:rPr>
              <a:t>mp</a:t>
            </a:r>
            <a:r>
              <a:rPr lang="en-AU" b="1" dirty="0">
                <a:solidFill>
                  <a:srgbClr val="00B050"/>
                </a:solidFill>
              </a:rPr>
              <a:t>=title</a:t>
            </a:r>
            <a:r>
              <a:rPr lang="en-AU" b="1" dirty="0"/>
              <a:t>, </a:t>
            </a:r>
            <a:r>
              <a:rPr lang="en-AU" b="1" dirty="0">
                <a:solidFill>
                  <a:srgbClr val="00B050"/>
                </a:solidFill>
              </a:rPr>
              <a:t>abstract</a:t>
            </a:r>
            <a:r>
              <a:rPr lang="en-AU" b="1" dirty="0"/>
              <a:t>, </a:t>
            </a:r>
            <a:r>
              <a:rPr lang="en-AU" b="1" dirty="0">
                <a:solidFill>
                  <a:srgbClr val="002060"/>
                </a:solidFill>
              </a:rPr>
              <a:t>subject headings, heading word</a:t>
            </a:r>
            <a:r>
              <a:rPr lang="en-AU" b="1" dirty="0"/>
              <a:t>, </a:t>
            </a:r>
            <a:r>
              <a:rPr lang="en-AU" b="1" dirty="0">
                <a:solidFill>
                  <a:srgbClr val="7030A0"/>
                </a:solidFill>
              </a:rPr>
              <a:t>drug trade name,</a:t>
            </a:r>
            <a:r>
              <a:rPr lang="en-AU" b="1" dirty="0"/>
              <a:t> </a:t>
            </a:r>
            <a:r>
              <a:rPr lang="en-AU" b="1" dirty="0">
                <a:solidFill>
                  <a:srgbClr val="00B050"/>
                </a:solidFill>
              </a:rPr>
              <a:t>original title,</a:t>
            </a:r>
            <a:r>
              <a:rPr lang="en-AU" b="1" dirty="0"/>
              <a:t> </a:t>
            </a:r>
            <a:r>
              <a:rPr lang="en-AU" b="1" dirty="0">
                <a:solidFill>
                  <a:srgbClr val="7030A0"/>
                </a:solidFill>
              </a:rPr>
              <a:t>device manufacturer, drug manufacturer, device trade name,</a:t>
            </a:r>
            <a:r>
              <a:rPr lang="en-AU" b="1" dirty="0"/>
              <a:t> </a:t>
            </a:r>
            <a:r>
              <a:rPr lang="en-AU" b="1" dirty="0">
                <a:solidFill>
                  <a:srgbClr val="00B050"/>
                </a:solidFill>
              </a:rPr>
              <a:t>keyword</a:t>
            </a:r>
            <a:endParaRPr lang="en-US" dirty="0">
              <a:solidFill>
                <a:srgbClr val="00B050"/>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28775"/>
          <a:stretch/>
        </p:blipFill>
        <p:spPr bwMode="auto">
          <a:xfrm>
            <a:off x="2235105" y="4343400"/>
            <a:ext cx="6527895" cy="1922883"/>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405768063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02227" y="0"/>
            <a:ext cx="8641773" cy="685800"/>
          </a:xfrm>
        </p:spPr>
        <p:txBody>
          <a:bodyPr>
            <a:normAutofit/>
          </a:bodyPr>
          <a:lstStyle/>
          <a:p>
            <a:r>
              <a:rPr lang="en-US" dirty="0"/>
              <a:t>Advanced </a:t>
            </a:r>
            <a:r>
              <a:rPr lang="en-US" dirty="0" smtClean="0"/>
              <a:t>Search –</a:t>
            </a:r>
            <a:r>
              <a:rPr lang="en-US" dirty="0"/>
              <a:t> K</a:t>
            </a:r>
            <a:r>
              <a:rPr lang="en-US" dirty="0" smtClean="0"/>
              <a:t>eywords</a:t>
            </a:r>
            <a:endParaRPr lang="en-US" dirty="0"/>
          </a:p>
        </p:txBody>
      </p:sp>
      <p:sp>
        <p:nvSpPr>
          <p:cNvPr id="4" name="Rectangle 3"/>
          <p:cNvSpPr>
            <a:spLocks noGrp="1" noChangeArrowheads="1"/>
          </p:cNvSpPr>
          <p:nvPr>
            <p:ph idx="1"/>
          </p:nvPr>
        </p:nvSpPr>
        <p:spPr>
          <a:xfrm>
            <a:off x="457200" y="3200400"/>
            <a:ext cx="8229600" cy="2316162"/>
          </a:xfrm>
        </p:spPr>
        <p:txBody>
          <a:bodyPr/>
          <a:lstStyle/>
          <a:p>
            <a:pPr>
              <a:buFont typeface="Wingdings" pitchFamily="2" charset="2"/>
              <a:buNone/>
            </a:pPr>
            <a:r>
              <a:rPr lang="en-US" dirty="0" smtClean="0"/>
              <a:t>When searching with keywords, use all synonyms, and include truncation and wildcards to disguise singular and plural and spelling variants. Use as many synonyms as possible since often you are trying to match with the author’s words.</a:t>
            </a:r>
          </a:p>
        </p:txBody>
      </p:sp>
      <p:pic>
        <p:nvPicPr>
          <p:cNvPr id="307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 r="25735" b="-7500"/>
          <a:stretch/>
        </p:blipFill>
        <p:spPr bwMode="auto">
          <a:xfrm>
            <a:off x="304800" y="990599"/>
            <a:ext cx="6153150" cy="204787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11126" r="39409"/>
          <a:stretch/>
        </p:blipFill>
        <p:spPr bwMode="auto">
          <a:xfrm>
            <a:off x="2590800" y="4314825"/>
            <a:ext cx="6219825" cy="218418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90010499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990600" y="0"/>
            <a:ext cx="8153400" cy="609600"/>
          </a:xfrm>
        </p:spPr>
        <p:txBody>
          <a:bodyPr>
            <a:normAutofit fontScale="90000"/>
          </a:bodyPr>
          <a:lstStyle/>
          <a:p>
            <a:r>
              <a:rPr lang="en-US" dirty="0"/>
              <a:t>Basic Search</a:t>
            </a:r>
          </a:p>
        </p:txBody>
      </p:sp>
      <p:sp>
        <p:nvSpPr>
          <p:cNvPr id="22531" name="Rectangle 3"/>
          <p:cNvSpPr>
            <a:spLocks noGrp="1" noChangeArrowheads="1"/>
          </p:cNvSpPr>
          <p:nvPr>
            <p:ph idx="4294967295"/>
          </p:nvPr>
        </p:nvSpPr>
        <p:spPr>
          <a:xfrm>
            <a:off x="457200" y="838200"/>
            <a:ext cx="8677275" cy="5059363"/>
          </a:xfrm>
        </p:spPr>
        <p:txBody>
          <a:bodyPr/>
          <a:lstStyle/>
          <a:p>
            <a:pPr>
              <a:buFont typeface="Wingdings" pitchFamily="2" charset="2"/>
              <a:buNone/>
            </a:pPr>
            <a:r>
              <a:rPr lang="en-US" sz="2000" dirty="0"/>
              <a:t>The purpose of </a:t>
            </a:r>
            <a:r>
              <a:rPr lang="en-US" sz="2000" b="1" dirty="0">
                <a:solidFill>
                  <a:srgbClr val="087BCA"/>
                </a:solidFill>
              </a:rPr>
              <a:t>Basic Search</a:t>
            </a:r>
            <a:r>
              <a:rPr lang="en-US" sz="2000" dirty="0">
                <a:solidFill>
                  <a:srgbClr val="087BCA"/>
                </a:solidFill>
              </a:rPr>
              <a:t> </a:t>
            </a:r>
            <a:r>
              <a:rPr lang="en-US" sz="2000" dirty="0"/>
              <a:t>is to provide a </a:t>
            </a:r>
            <a:r>
              <a:rPr lang="en-US" sz="2000" dirty="0" smtClean="0"/>
              <a:t>useful number </a:t>
            </a:r>
            <a:r>
              <a:rPr lang="en-US" sz="2000" dirty="0"/>
              <a:t>of highly relevant documents </a:t>
            </a:r>
            <a:r>
              <a:rPr lang="en-US" sz="2000" dirty="0" smtClean="0"/>
              <a:t>drawn from </a:t>
            </a:r>
            <a:r>
              <a:rPr lang="en-US" sz="2000" dirty="0"/>
              <a:t>the most recent part of the database</a:t>
            </a:r>
          </a:p>
          <a:p>
            <a:pPr>
              <a:buFont typeface="Wingdings" pitchFamily="2" charset="2"/>
              <a:buNone/>
            </a:pPr>
            <a:endParaRPr lang="en-US" sz="2000" dirty="0"/>
          </a:p>
          <a:p>
            <a:r>
              <a:rPr lang="en-US" sz="2000" dirty="0"/>
              <a:t>Add </a:t>
            </a:r>
            <a:r>
              <a:rPr lang="en-US" sz="2000" b="1" dirty="0">
                <a:solidFill>
                  <a:srgbClr val="087BCA"/>
                </a:solidFill>
              </a:rPr>
              <a:t>related terms</a:t>
            </a:r>
            <a:r>
              <a:rPr lang="en-US" sz="2000" dirty="0">
                <a:solidFill>
                  <a:srgbClr val="087BCA"/>
                </a:solidFill>
              </a:rPr>
              <a:t> </a:t>
            </a:r>
            <a:r>
              <a:rPr lang="en-US" sz="2000" dirty="0"/>
              <a:t>to include plurals and synonyms from the Ovid </a:t>
            </a:r>
            <a:r>
              <a:rPr lang="en-US" sz="2000" dirty="0" smtClean="0"/>
              <a:t>lexicon (often including MeSH)</a:t>
            </a:r>
            <a:endParaRPr lang="en-US" sz="2000" dirty="0"/>
          </a:p>
          <a:p>
            <a:r>
              <a:rPr lang="en-US" sz="2000" dirty="0"/>
              <a:t>Offers most relevant ranked results </a:t>
            </a:r>
            <a:r>
              <a:rPr lang="en-US" sz="2000" dirty="0" smtClean="0"/>
              <a:t>first (not most recent)</a:t>
            </a:r>
            <a:endParaRPr lang="en-US" sz="2000" dirty="0"/>
          </a:p>
          <a:p>
            <a:r>
              <a:rPr lang="en-US" sz="2000" dirty="0"/>
              <a:t>Can be limited (to </a:t>
            </a:r>
            <a:r>
              <a:rPr lang="en-US" sz="2000" dirty="0" smtClean="0"/>
              <a:t>Year or Full </a:t>
            </a:r>
            <a:r>
              <a:rPr lang="en-US" sz="2000" dirty="0"/>
              <a:t>Text for example)</a:t>
            </a:r>
          </a:p>
          <a:p>
            <a:endParaRPr lang="en-US" sz="2000" dirty="0"/>
          </a:p>
          <a:p>
            <a:pPr>
              <a:buFont typeface="Wingdings" pitchFamily="2" charset="2"/>
              <a:buNone/>
            </a:pPr>
            <a:r>
              <a:rPr lang="en-US" sz="2400" dirty="0" smtClean="0"/>
              <a:t>Note: Use </a:t>
            </a:r>
            <a:r>
              <a:rPr lang="en-US" sz="2400" dirty="0"/>
              <a:t>Sorting option or year limit to select recent publications </a:t>
            </a:r>
          </a:p>
          <a:p>
            <a:pPr>
              <a:buFont typeface="Wingdings" pitchFamily="2" charset="2"/>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24075" y="4267200"/>
            <a:ext cx="6905625" cy="191590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61720692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762000" y="9525"/>
            <a:ext cx="8382000" cy="609600"/>
          </a:xfrm>
        </p:spPr>
        <p:txBody>
          <a:bodyPr>
            <a:normAutofit fontScale="90000"/>
          </a:bodyPr>
          <a:lstStyle/>
          <a:p>
            <a:r>
              <a:rPr lang="en-US" dirty="0"/>
              <a:t>Search Tools</a:t>
            </a:r>
          </a:p>
        </p:txBody>
      </p:sp>
      <p:sp>
        <p:nvSpPr>
          <p:cNvPr id="58371" name="Rectangle 3"/>
          <p:cNvSpPr>
            <a:spLocks noGrp="1" noChangeArrowheads="1"/>
          </p:cNvSpPr>
          <p:nvPr>
            <p:ph idx="4294967295"/>
          </p:nvPr>
        </p:nvSpPr>
        <p:spPr>
          <a:xfrm>
            <a:off x="457200" y="914400"/>
            <a:ext cx="8686800" cy="5211763"/>
          </a:xfrm>
        </p:spPr>
        <p:txBody>
          <a:bodyPr/>
          <a:lstStyle/>
          <a:p>
            <a:pPr>
              <a:buFont typeface="Wingdings" pitchFamily="2" charset="2"/>
              <a:buNone/>
            </a:pPr>
            <a:r>
              <a:rPr lang="en-US" dirty="0"/>
              <a:t>The</a:t>
            </a:r>
            <a:r>
              <a:rPr lang="en-US" b="1" dirty="0"/>
              <a:t> </a:t>
            </a:r>
            <a:r>
              <a:rPr lang="en-US" b="1" dirty="0">
                <a:solidFill>
                  <a:srgbClr val="087BCA"/>
                </a:solidFill>
              </a:rPr>
              <a:t>Search Tools</a:t>
            </a:r>
            <a:r>
              <a:rPr lang="en-US" dirty="0">
                <a:solidFill>
                  <a:srgbClr val="087BCA"/>
                </a:solidFill>
              </a:rPr>
              <a:t> </a:t>
            </a:r>
            <a:r>
              <a:rPr lang="en-US" dirty="0"/>
              <a:t>menu offers different ways of selecting subjects from the database subject </a:t>
            </a:r>
            <a:r>
              <a:rPr lang="en-US" dirty="0" smtClean="0"/>
              <a:t>structure</a:t>
            </a:r>
            <a:endParaRPr lang="en-US" dirty="0"/>
          </a:p>
          <a:p>
            <a:r>
              <a:rPr lang="en-US" dirty="0"/>
              <a:t>Mapping – suggesting subjects from the thesaurus</a:t>
            </a:r>
          </a:p>
          <a:p>
            <a:r>
              <a:rPr lang="en-US" dirty="0"/>
              <a:t>Tree – displaying the subject structure</a:t>
            </a:r>
          </a:p>
          <a:p>
            <a:r>
              <a:rPr lang="en-US" b="1" dirty="0">
                <a:solidFill>
                  <a:srgbClr val="087BCA"/>
                </a:solidFill>
              </a:rPr>
              <a:t>Permuted Index – variations on a single word or theme</a:t>
            </a:r>
          </a:p>
          <a:p>
            <a:r>
              <a:rPr lang="en-US" dirty="0"/>
              <a:t>Subheadings – what subheadings are available </a:t>
            </a:r>
          </a:p>
          <a:p>
            <a:r>
              <a:rPr lang="en-US" dirty="0"/>
              <a:t>Explode – searches a subject and all of it’s parts </a:t>
            </a:r>
            <a:r>
              <a:rPr lang="en-US" dirty="0" smtClean="0"/>
              <a:t>or </a:t>
            </a:r>
            <a:r>
              <a:rPr lang="en-US" dirty="0"/>
              <a:t>types</a:t>
            </a:r>
          </a:p>
        </p:txBody>
      </p:sp>
      <p:pic>
        <p:nvPicPr>
          <p:cNvPr id="84994" name="Picture 2"/>
          <p:cNvPicPr>
            <a:picLocks noChangeAspect="1" noChangeArrowheads="1"/>
          </p:cNvPicPr>
          <p:nvPr/>
        </p:nvPicPr>
        <p:blipFill>
          <a:blip r:embed="rId3" cstate="print"/>
          <a:srcRect/>
          <a:stretch>
            <a:fillRect/>
          </a:stretch>
        </p:blipFill>
        <p:spPr bwMode="auto">
          <a:xfrm>
            <a:off x="625719" y="3632998"/>
            <a:ext cx="3827675" cy="2549246"/>
          </a:xfrm>
          <a:prstGeom prst="rect">
            <a:avLst/>
          </a:prstGeom>
          <a:noFill/>
          <a:ln w="9525">
            <a:noFill/>
            <a:miter lim="800000"/>
            <a:headEnd/>
            <a:tailEnd/>
          </a:ln>
        </p:spPr>
      </p:pic>
      <p:pic>
        <p:nvPicPr>
          <p:cNvPr id="84995" name="Picture 3"/>
          <p:cNvPicPr>
            <a:picLocks noChangeAspect="1" noChangeArrowheads="1"/>
          </p:cNvPicPr>
          <p:nvPr/>
        </p:nvPicPr>
        <p:blipFill>
          <a:blip r:embed="rId4" cstate="print"/>
          <a:srcRect/>
          <a:stretch>
            <a:fillRect/>
          </a:stretch>
        </p:blipFill>
        <p:spPr bwMode="auto">
          <a:xfrm>
            <a:off x="4474597" y="3632998"/>
            <a:ext cx="4239923" cy="250675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685800" y="0"/>
            <a:ext cx="8458200" cy="838200"/>
          </a:xfrm>
        </p:spPr>
        <p:txBody>
          <a:bodyPr>
            <a:normAutofit/>
          </a:bodyPr>
          <a:lstStyle/>
          <a:p>
            <a:r>
              <a:rPr lang="en-US" dirty="0"/>
              <a:t>Search Fields</a:t>
            </a:r>
          </a:p>
        </p:txBody>
      </p:sp>
      <p:sp>
        <p:nvSpPr>
          <p:cNvPr id="59395" name="Rectangle 3"/>
          <p:cNvSpPr>
            <a:spLocks noGrp="1" noChangeArrowheads="1"/>
          </p:cNvSpPr>
          <p:nvPr>
            <p:ph idx="4294967295"/>
          </p:nvPr>
        </p:nvSpPr>
        <p:spPr>
          <a:xfrm>
            <a:off x="533399" y="914400"/>
            <a:ext cx="8610600" cy="5059363"/>
          </a:xfrm>
        </p:spPr>
        <p:txBody>
          <a:bodyPr/>
          <a:lstStyle/>
          <a:p>
            <a:pPr>
              <a:buFont typeface="Wingdings" pitchFamily="2" charset="2"/>
              <a:buNone/>
            </a:pPr>
            <a:r>
              <a:rPr lang="en-US" b="1" dirty="0">
                <a:solidFill>
                  <a:srgbClr val="087BCA"/>
                </a:solidFill>
              </a:rPr>
              <a:t>Search Fields</a:t>
            </a:r>
            <a:r>
              <a:rPr lang="en-US" dirty="0">
                <a:solidFill>
                  <a:srgbClr val="087BCA"/>
                </a:solidFill>
              </a:rPr>
              <a:t> </a:t>
            </a:r>
            <a:r>
              <a:rPr lang="en-US" dirty="0"/>
              <a:t>searching or browsing across one or more (or </a:t>
            </a:r>
            <a:r>
              <a:rPr lang="en-US" b="1" dirty="0" smtClean="0">
                <a:solidFill>
                  <a:srgbClr val="087BCA"/>
                </a:solidFill>
              </a:rPr>
              <a:t>All</a:t>
            </a:r>
            <a:r>
              <a:rPr lang="en-US" dirty="0"/>
              <a:t>) fields within a database</a:t>
            </a:r>
          </a:p>
          <a:p>
            <a:r>
              <a:rPr lang="en-US" dirty="0" smtClean="0"/>
              <a:t>Display </a:t>
            </a:r>
            <a:r>
              <a:rPr lang="en-US" dirty="0"/>
              <a:t>Indexes to select from a list of choices</a:t>
            </a:r>
          </a:p>
          <a:p>
            <a:r>
              <a:rPr lang="en-US" dirty="0"/>
              <a:t>Choose Search to search without browsing</a:t>
            </a:r>
          </a:p>
          <a:p>
            <a:r>
              <a:rPr lang="en-US" dirty="0"/>
              <a:t>Clear Selections to make different field choices</a:t>
            </a:r>
          </a:p>
          <a:p>
            <a:pPr>
              <a:buFont typeface="Wingdings" pitchFamily="2" charset="2"/>
              <a:buNone/>
            </a:pPr>
            <a:endParaRPr lang="en-US" dirty="0"/>
          </a:p>
        </p:txBody>
      </p:sp>
      <p:pic>
        <p:nvPicPr>
          <p:cNvPr id="86018" name="Picture 2"/>
          <p:cNvPicPr>
            <a:picLocks noChangeAspect="1" noChangeArrowheads="1"/>
          </p:cNvPicPr>
          <p:nvPr/>
        </p:nvPicPr>
        <p:blipFill>
          <a:blip r:embed="rId3" cstate="print"/>
          <a:srcRect/>
          <a:stretch>
            <a:fillRect/>
          </a:stretch>
        </p:blipFill>
        <p:spPr bwMode="auto">
          <a:xfrm>
            <a:off x="778119" y="2953891"/>
            <a:ext cx="3631938" cy="3024144"/>
          </a:xfrm>
          <a:prstGeom prst="rect">
            <a:avLst/>
          </a:prstGeom>
          <a:noFill/>
          <a:ln w="9525">
            <a:noFill/>
            <a:miter lim="800000"/>
            <a:headEnd/>
            <a:tailEnd/>
          </a:ln>
        </p:spPr>
      </p:pic>
      <p:pic>
        <p:nvPicPr>
          <p:cNvPr id="86019" name="Picture 3"/>
          <p:cNvPicPr>
            <a:picLocks noChangeAspect="1" noChangeArrowheads="1"/>
          </p:cNvPicPr>
          <p:nvPr/>
        </p:nvPicPr>
        <p:blipFill>
          <a:blip r:embed="rId4" cstate="print"/>
          <a:srcRect/>
          <a:stretch>
            <a:fillRect/>
          </a:stretch>
        </p:blipFill>
        <p:spPr bwMode="auto">
          <a:xfrm>
            <a:off x="4419600" y="2971800"/>
            <a:ext cx="3821355" cy="30050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914400" y="0"/>
            <a:ext cx="8229600" cy="838200"/>
          </a:xfrm>
        </p:spPr>
        <p:txBody>
          <a:bodyPr>
            <a:normAutofit/>
          </a:bodyPr>
          <a:lstStyle/>
          <a:p>
            <a:r>
              <a:rPr lang="en-US" dirty="0"/>
              <a:t>Fields of Note</a:t>
            </a:r>
          </a:p>
        </p:txBody>
      </p:sp>
      <p:sp>
        <p:nvSpPr>
          <p:cNvPr id="15363" name="Rectangle 3"/>
          <p:cNvSpPr>
            <a:spLocks noGrp="1" noChangeArrowheads="1"/>
          </p:cNvSpPr>
          <p:nvPr>
            <p:ph idx="4294967295"/>
          </p:nvPr>
        </p:nvSpPr>
        <p:spPr>
          <a:xfrm>
            <a:off x="581025" y="914400"/>
            <a:ext cx="8534400" cy="5135563"/>
          </a:xfrm>
        </p:spPr>
        <p:txBody>
          <a:bodyPr/>
          <a:lstStyle/>
          <a:p>
            <a:r>
              <a:rPr lang="en-US" dirty="0"/>
              <a:t>CAS Registry Number – a number specific to individual </a:t>
            </a:r>
            <a:r>
              <a:rPr lang="en-US" dirty="0" smtClean="0"/>
              <a:t>chemical. </a:t>
            </a:r>
            <a:r>
              <a:rPr lang="en-US" dirty="0"/>
              <a:t>S</a:t>
            </a:r>
            <a:r>
              <a:rPr lang="en-US" dirty="0" smtClean="0"/>
              <a:t>alts </a:t>
            </a:r>
            <a:r>
              <a:rPr lang="en-US" dirty="0"/>
              <a:t>and variants may take a different number (includes a checksum)</a:t>
            </a:r>
          </a:p>
          <a:p>
            <a:r>
              <a:rPr lang="en-US" dirty="0"/>
              <a:t>Drug Trade Name – only used where that specific brand or dose form is important</a:t>
            </a:r>
          </a:p>
          <a:p>
            <a:r>
              <a:rPr lang="en-US" dirty="0"/>
              <a:t>Drug Manufacturer Name – for competitive information or disambiguation</a:t>
            </a:r>
          </a:p>
          <a:p>
            <a:r>
              <a:rPr lang="en-US" dirty="0"/>
              <a:t>Device Name – for medical devices</a:t>
            </a:r>
          </a:p>
          <a:p>
            <a:r>
              <a:rPr lang="en-US" dirty="0"/>
              <a:t>Device Manufacturer Name</a:t>
            </a:r>
          </a:p>
          <a:p>
            <a:r>
              <a:rPr lang="en-US" dirty="0"/>
              <a:t>Institution – academic </a:t>
            </a:r>
            <a:r>
              <a:rPr lang="en-US" dirty="0" smtClean="0"/>
              <a:t>institution or </a:t>
            </a:r>
            <a:r>
              <a:rPr lang="en-US" dirty="0"/>
              <a:t>company name</a:t>
            </a:r>
          </a:p>
        </p:txBody>
      </p:sp>
      <p:pic>
        <p:nvPicPr>
          <p:cNvPr id="102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9170"/>
          <a:stretch/>
        </p:blipFill>
        <p:spPr bwMode="auto">
          <a:xfrm>
            <a:off x="2245246" y="3810000"/>
            <a:ext cx="6726786" cy="2484991"/>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882650" y="9525"/>
            <a:ext cx="8261350" cy="762000"/>
          </a:xfrm>
        </p:spPr>
        <p:txBody>
          <a:bodyPr>
            <a:normAutofit/>
          </a:bodyPr>
          <a:lstStyle/>
          <a:p>
            <a:r>
              <a:rPr lang="en-US" dirty="0"/>
              <a:t>What </a:t>
            </a:r>
            <a:r>
              <a:rPr lang="en-US" dirty="0" smtClean="0"/>
              <a:t>searching </a:t>
            </a:r>
            <a:r>
              <a:rPr lang="en-US" dirty="0"/>
              <a:t>tools are available ?</a:t>
            </a:r>
          </a:p>
        </p:txBody>
      </p:sp>
      <p:sp>
        <p:nvSpPr>
          <p:cNvPr id="65539" name="Rectangle 3"/>
          <p:cNvSpPr>
            <a:spLocks noGrp="1" noChangeArrowheads="1"/>
          </p:cNvSpPr>
          <p:nvPr>
            <p:ph idx="4294967295"/>
          </p:nvPr>
        </p:nvSpPr>
        <p:spPr>
          <a:xfrm>
            <a:off x="457200" y="838200"/>
            <a:ext cx="8686800" cy="5059363"/>
          </a:xfrm>
        </p:spPr>
        <p:txBody>
          <a:bodyPr/>
          <a:lstStyle/>
          <a:p>
            <a:pPr>
              <a:buFont typeface="Wingdings" pitchFamily="2" charset="2"/>
              <a:buNone/>
            </a:pPr>
            <a:r>
              <a:rPr lang="en-US" dirty="0"/>
              <a:t>Combining</a:t>
            </a:r>
          </a:p>
          <a:p>
            <a:r>
              <a:rPr lang="en-US" dirty="0"/>
              <a:t>AND – both (or all) terms present</a:t>
            </a:r>
          </a:p>
          <a:p>
            <a:r>
              <a:rPr lang="en-US" dirty="0"/>
              <a:t>OR – either (or both) terms present</a:t>
            </a:r>
          </a:p>
          <a:p>
            <a:r>
              <a:rPr lang="en-US" dirty="0"/>
              <a:t>NOT – removes a term</a:t>
            </a:r>
          </a:p>
          <a:p>
            <a:r>
              <a:rPr lang="en-US" dirty="0"/>
              <a:t>ADJ# - ADJ6 within six </a:t>
            </a:r>
            <a:r>
              <a:rPr lang="en-US" dirty="0" smtClean="0"/>
              <a:t>words</a:t>
            </a:r>
            <a:endParaRPr lang="en-US" dirty="0"/>
          </a:p>
          <a:p>
            <a:pPr>
              <a:buFont typeface="Wingdings" pitchFamily="2" charset="2"/>
              <a:buNone/>
            </a:pPr>
            <a:r>
              <a:rPr lang="en-US" dirty="0"/>
              <a:t>Truncation</a:t>
            </a:r>
          </a:p>
          <a:p>
            <a:r>
              <a:rPr lang="en-US" dirty="0"/>
              <a:t>* or $ - unlimited characters at the end of a word</a:t>
            </a:r>
          </a:p>
          <a:p>
            <a:r>
              <a:rPr lang="en-US" dirty="0"/>
              <a:t>*6 or $6 – six characters after a word</a:t>
            </a:r>
          </a:p>
          <a:p>
            <a:r>
              <a:rPr lang="en-US" dirty="0"/>
              <a:t>? – </a:t>
            </a:r>
            <a:r>
              <a:rPr lang="en-US" sz="2000" dirty="0"/>
              <a:t>one or zero characters at the end of or within a word</a:t>
            </a:r>
          </a:p>
          <a:p>
            <a:r>
              <a:rPr lang="en-US" dirty="0"/>
              <a:t># - one variable character within a word</a:t>
            </a:r>
          </a:p>
          <a:p>
            <a:pPr>
              <a:buFont typeface="Wingdings" pitchFamily="2" charset="2"/>
              <a:buNone/>
            </a:pPr>
            <a:endParaRPr lang="en-US" dirty="0"/>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33152" y="4572000"/>
            <a:ext cx="6534624" cy="2048081"/>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958850" y="3175"/>
            <a:ext cx="8185150" cy="685800"/>
          </a:xfrm>
        </p:spPr>
        <p:txBody>
          <a:bodyPr/>
          <a:lstStyle/>
          <a:p>
            <a:r>
              <a:rPr lang="en-GB" dirty="0" smtClean="0"/>
              <a:t>EMBASE </a:t>
            </a:r>
            <a:r>
              <a:rPr lang="en-GB" dirty="0"/>
              <a:t>Facts</a:t>
            </a:r>
            <a:endParaRPr lang="en-US" dirty="0"/>
          </a:p>
        </p:txBody>
      </p:sp>
      <p:sp>
        <p:nvSpPr>
          <p:cNvPr id="54275" name="Rectangle 3"/>
          <p:cNvSpPr>
            <a:spLocks noGrp="1" noChangeArrowheads="1"/>
          </p:cNvSpPr>
          <p:nvPr>
            <p:ph idx="4294967295"/>
          </p:nvPr>
        </p:nvSpPr>
        <p:spPr>
          <a:xfrm>
            <a:off x="457200" y="685800"/>
            <a:ext cx="8686800" cy="5638800"/>
          </a:xfrm>
        </p:spPr>
        <p:txBody>
          <a:bodyPr>
            <a:normAutofit/>
          </a:bodyPr>
          <a:lstStyle/>
          <a:p>
            <a:r>
              <a:rPr lang="en-US" sz="2000" dirty="0" smtClean="0"/>
              <a:t>Extensive EMTREE thesaurus structure with many synonyms used in mapping and Thesaurus displays include numbers of records</a:t>
            </a:r>
          </a:p>
          <a:p>
            <a:r>
              <a:rPr lang="en-US" sz="2000" dirty="0" smtClean="0"/>
              <a:t>Guided mapping and searching with easy access to all EMTREE thesaurus displays, including drug and disease subheading roles</a:t>
            </a:r>
          </a:p>
          <a:p>
            <a:r>
              <a:rPr lang="en-US" sz="2000" dirty="0" smtClean="0"/>
              <a:t>Clearer thesaurus (plain English, not inverted) </a:t>
            </a:r>
          </a:p>
          <a:p>
            <a:r>
              <a:rPr lang="en-US" sz="2000" dirty="0" smtClean="0"/>
              <a:t>Comprehensive early </a:t>
            </a:r>
            <a:r>
              <a:rPr lang="en-US" sz="2000" dirty="0"/>
              <a:t>coverage </a:t>
            </a:r>
            <a:r>
              <a:rPr lang="en-US" sz="2000" dirty="0" smtClean="0"/>
              <a:t>of pharmaceuticals during </a:t>
            </a:r>
            <a:r>
              <a:rPr lang="en-US" sz="2000" dirty="0"/>
              <a:t>drug development </a:t>
            </a:r>
            <a:r>
              <a:rPr lang="en-US" sz="2000" dirty="0" smtClean="0"/>
              <a:t>stages and clinical trials</a:t>
            </a:r>
            <a:endParaRPr lang="en-US" sz="2000" dirty="0"/>
          </a:p>
          <a:p>
            <a:r>
              <a:rPr lang="en-US" dirty="0" smtClean="0"/>
              <a:t>Easy to use interface, easy workflow – subjects, subheadings, limits integrated together</a:t>
            </a:r>
          </a:p>
          <a:p>
            <a:r>
              <a:rPr lang="en-US" sz="2000" dirty="0" smtClean="0"/>
              <a:t>Better “Rest of the World” journal coverage</a:t>
            </a:r>
          </a:p>
          <a:p>
            <a:r>
              <a:rPr lang="en-US" dirty="0" smtClean="0"/>
              <a:t>Searching multi-database with no loss of functionality and alerts with deduplication</a:t>
            </a:r>
          </a:p>
          <a:p>
            <a:r>
              <a:rPr lang="en-US" dirty="0" smtClean="0"/>
              <a:t>McMaster Clinical Queries</a:t>
            </a:r>
          </a:p>
          <a:p>
            <a:r>
              <a:rPr lang="en-US" dirty="0" smtClean="0"/>
              <a:t>Natural </a:t>
            </a:r>
            <a:r>
              <a:rPr lang="en-US" dirty="0"/>
              <a:t>Language </a:t>
            </a:r>
            <a:r>
              <a:rPr lang="en-US" dirty="0" smtClean="0"/>
              <a:t>searching</a:t>
            </a:r>
          </a:p>
          <a:p>
            <a:r>
              <a:rPr lang="en-US" dirty="0" smtClean="0"/>
              <a:t>Full text linking</a:t>
            </a:r>
            <a:endParaRPr lang="en-US" dirty="0"/>
          </a:p>
        </p:txBody>
      </p:sp>
    </p:spTree>
    <p:extLst>
      <p:ext uri="{BB962C8B-B14F-4D97-AF65-F5344CB8AC3E}">
        <p14:creationId xmlns="" xmlns:p14="http://schemas.microsoft.com/office/powerpoint/2010/main" val="124260256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838200" y="19050"/>
            <a:ext cx="8305800" cy="685800"/>
          </a:xfrm>
        </p:spPr>
        <p:txBody>
          <a:bodyPr>
            <a:normAutofit/>
          </a:bodyPr>
          <a:lstStyle/>
          <a:p>
            <a:r>
              <a:rPr lang="en-US" dirty="0"/>
              <a:t>Limits</a:t>
            </a:r>
          </a:p>
        </p:txBody>
      </p:sp>
      <p:sp>
        <p:nvSpPr>
          <p:cNvPr id="62467" name="Rectangle 3"/>
          <p:cNvSpPr>
            <a:spLocks noGrp="1" noChangeArrowheads="1"/>
          </p:cNvSpPr>
          <p:nvPr>
            <p:ph idx="4294967295"/>
          </p:nvPr>
        </p:nvSpPr>
        <p:spPr>
          <a:xfrm>
            <a:off x="1219200" y="838200"/>
            <a:ext cx="7772400" cy="5257800"/>
          </a:xfrm>
        </p:spPr>
        <p:txBody>
          <a:bodyPr/>
          <a:lstStyle/>
          <a:p>
            <a:r>
              <a:rPr lang="en-US" dirty="0"/>
              <a:t>Two Types</a:t>
            </a:r>
            <a:r>
              <a:rPr lang="en-US" dirty="0" smtClean="0"/>
              <a:t>:</a:t>
            </a:r>
            <a:endParaRPr lang="en-US" dirty="0"/>
          </a:p>
          <a:p>
            <a:r>
              <a:rPr lang="en-US" dirty="0"/>
              <a:t>Commonly used limits – </a:t>
            </a:r>
            <a:r>
              <a:rPr lang="en-US" sz="2000" dirty="0"/>
              <a:t>publication year, </a:t>
            </a:r>
            <a:r>
              <a:rPr lang="en-US" sz="2000" dirty="0" smtClean="0"/>
              <a:t>abstract, </a:t>
            </a:r>
            <a:r>
              <a:rPr lang="en-US" sz="2000" dirty="0"/>
              <a:t>full text</a:t>
            </a:r>
          </a:p>
          <a:p>
            <a:pPr>
              <a:buFont typeface="Wingdings" pitchFamily="2" charset="2"/>
              <a:buNone/>
            </a:pPr>
            <a:endParaRPr lang="en-US" sz="2000" dirty="0" smtClean="0"/>
          </a:p>
          <a:p>
            <a:pPr>
              <a:buFont typeface="Wingdings" pitchFamily="2" charset="2"/>
              <a:buNone/>
            </a:pPr>
            <a:endParaRPr lang="en-US" sz="2000" dirty="0"/>
          </a:p>
          <a:p>
            <a:pPr>
              <a:buFont typeface="Wingdings" pitchFamily="2" charset="2"/>
              <a:buNone/>
            </a:pPr>
            <a:endParaRPr lang="en-US" sz="2000" dirty="0"/>
          </a:p>
          <a:p>
            <a:r>
              <a:rPr lang="en-US" dirty="0"/>
              <a:t>Additional Limits</a:t>
            </a:r>
          </a:p>
          <a:p>
            <a:pPr lvl="1"/>
            <a:r>
              <a:rPr lang="en-US" dirty="0"/>
              <a:t>Broad subject areas – clinical queries</a:t>
            </a:r>
          </a:p>
          <a:p>
            <a:pPr lvl="1"/>
            <a:r>
              <a:rPr lang="en-US" dirty="0"/>
              <a:t>Languages (most English language)</a:t>
            </a:r>
          </a:p>
          <a:p>
            <a:pPr lvl="1"/>
            <a:r>
              <a:rPr lang="en-US" dirty="0"/>
              <a:t>Types of </a:t>
            </a:r>
            <a:r>
              <a:rPr lang="en-US" dirty="0" smtClean="0"/>
              <a:t>publication – </a:t>
            </a:r>
            <a:r>
              <a:rPr lang="en-US" dirty="0"/>
              <a:t>review, book, conference </a:t>
            </a:r>
            <a:r>
              <a:rPr lang="en-US" dirty="0" smtClean="0"/>
              <a:t>paper</a:t>
            </a:r>
          </a:p>
          <a:p>
            <a:pPr lvl="2"/>
            <a:r>
              <a:rPr lang="en-US" dirty="0" smtClean="0"/>
              <a:t>Clinical Trials and Evidence Based Medicine</a:t>
            </a:r>
            <a:endParaRPr lang="en-US" dirty="0"/>
          </a:p>
          <a:p>
            <a:pPr lvl="1"/>
            <a:r>
              <a:rPr lang="en-US" dirty="0"/>
              <a:t>Parts of the population – age groups, gender</a:t>
            </a:r>
          </a:p>
          <a:p>
            <a:pPr lvl="1"/>
            <a:r>
              <a:rPr lang="en-US" dirty="0"/>
              <a:t>Special database subjects – </a:t>
            </a:r>
            <a:endParaRPr lang="en-US" dirty="0" smtClean="0"/>
          </a:p>
          <a:p>
            <a:pPr lvl="2"/>
            <a:r>
              <a:rPr lang="en-US" sz="1800" dirty="0" smtClean="0"/>
              <a:t>experimental </a:t>
            </a:r>
            <a:r>
              <a:rPr lang="en-US" sz="1800" dirty="0"/>
              <a:t>subjects, routes of drug administration</a:t>
            </a:r>
          </a:p>
          <a:p>
            <a:pPr lvl="1"/>
            <a:endParaRPr lang="en-US" sz="1200"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24200" y="1616267"/>
            <a:ext cx="5029200" cy="10559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14400" y="1828800"/>
            <a:ext cx="1200150" cy="3154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501650" y="228600"/>
            <a:ext cx="8642350" cy="609600"/>
          </a:xfrm>
        </p:spPr>
        <p:txBody>
          <a:bodyPr>
            <a:normAutofit fontScale="90000"/>
          </a:bodyPr>
          <a:lstStyle/>
          <a:p>
            <a:r>
              <a:rPr lang="en-US" dirty="0"/>
              <a:t>Limits</a:t>
            </a: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81200" y="381000"/>
            <a:ext cx="6857288" cy="57673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838200"/>
            <a:ext cx="1466850" cy="38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3576041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28575"/>
            <a:ext cx="8382000" cy="685800"/>
          </a:xfrm>
        </p:spPr>
        <p:txBody>
          <a:bodyPr>
            <a:normAutofit/>
          </a:bodyPr>
          <a:lstStyle/>
          <a:p>
            <a:pPr>
              <a:defRPr/>
            </a:pPr>
            <a:r>
              <a:rPr lang="en-US" dirty="0" smtClean="0"/>
              <a:t>EMBASE specific Limits</a:t>
            </a:r>
            <a:endParaRPr lang="en-US" dirty="0"/>
          </a:p>
        </p:txBody>
      </p:sp>
      <p:sp>
        <p:nvSpPr>
          <p:cNvPr id="9221" name="Content Placeholder 2"/>
          <p:cNvSpPr>
            <a:spLocks noGrp="1"/>
          </p:cNvSpPr>
          <p:nvPr>
            <p:ph idx="4294967295"/>
          </p:nvPr>
        </p:nvSpPr>
        <p:spPr>
          <a:xfrm>
            <a:off x="514350" y="1143000"/>
            <a:ext cx="8305800" cy="4876800"/>
          </a:xfrm>
        </p:spPr>
        <p:txBody>
          <a:bodyPr/>
          <a:lstStyle/>
          <a:p>
            <a:r>
              <a:rPr lang="en-US" dirty="0" smtClean="0"/>
              <a:t>Priority Journals – fast track indexing</a:t>
            </a:r>
          </a:p>
          <a:p>
            <a:r>
              <a:rPr lang="en-US" dirty="0" smtClean="0"/>
              <a:t>Human, Animals and Animal Studies</a:t>
            </a:r>
          </a:p>
          <a:p>
            <a:r>
              <a:rPr lang="en-US" dirty="0" smtClean="0"/>
              <a:t>Records From MEDLINE or EMBASE: To distinguish records coming from MEDLINE or native EMBASE records. </a:t>
            </a:r>
            <a:r>
              <a:rPr lang="en-US" dirty="0"/>
              <a:t>B</a:t>
            </a:r>
            <a:r>
              <a:rPr lang="en-US" dirty="0" smtClean="0"/>
              <a:t>ased on the Copyright field</a:t>
            </a:r>
          </a:p>
          <a:p>
            <a:r>
              <a:rPr lang="en-US" dirty="0" smtClean="0"/>
              <a:t>Exclude MEDLINE Journals (EMBASE Unique) based on a journals list</a:t>
            </a:r>
          </a:p>
          <a:p>
            <a:pPr marL="0" indent="0">
              <a:buNone/>
            </a:pPr>
            <a:endParaRPr lang="en-US" dirty="0" smtClean="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0" y="3276600"/>
            <a:ext cx="7200900" cy="2171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4786" y="2209799"/>
            <a:ext cx="3676650" cy="33313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806450" y="0"/>
            <a:ext cx="8337550" cy="838200"/>
          </a:xfrm>
        </p:spPr>
        <p:txBody>
          <a:bodyPr>
            <a:normAutofit/>
          </a:bodyPr>
          <a:lstStyle/>
          <a:p>
            <a:pPr>
              <a:defRPr/>
            </a:pPr>
            <a:r>
              <a:rPr lang="en-US" dirty="0" smtClean="0"/>
              <a:t>Putting it together to create a search</a:t>
            </a:r>
            <a:endParaRPr lang="en-US" dirty="0"/>
          </a:p>
        </p:txBody>
      </p:sp>
      <p:sp>
        <p:nvSpPr>
          <p:cNvPr id="9221" name="Content Placeholder 2"/>
          <p:cNvSpPr>
            <a:spLocks noGrp="1"/>
          </p:cNvSpPr>
          <p:nvPr>
            <p:ph idx="4294967295"/>
          </p:nvPr>
        </p:nvSpPr>
        <p:spPr>
          <a:xfrm>
            <a:off x="609601" y="1143000"/>
            <a:ext cx="8534400" cy="4876800"/>
          </a:xfrm>
        </p:spPr>
        <p:txBody>
          <a:bodyPr/>
          <a:lstStyle/>
          <a:p>
            <a:r>
              <a:rPr lang="en-US" dirty="0" smtClean="0"/>
              <a:t>Usually a search will consist of several steps, including subject heading searches, keyword searches, combinations and some limits, and then a saving or output step.</a:t>
            </a:r>
          </a:p>
          <a:p>
            <a:pPr marL="0" indent="0">
              <a:buNone/>
            </a:pPr>
            <a:endParaRPr lang="en-US" dirty="0" smtClean="0"/>
          </a:p>
        </p:txBody>
      </p:sp>
      <p:sp>
        <p:nvSpPr>
          <p:cNvPr id="3" name="Rectangle 2"/>
          <p:cNvSpPr/>
          <p:nvPr/>
        </p:nvSpPr>
        <p:spPr>
          <a:xfrm>
            <a:off x="2971800" y="3038475"/>
            <a:ext cx="909636"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614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76600" y="3429000"/>
            <a:ext cx="5581650" cy="263578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464515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762000" y="0"/>
            <a:ext cx="8382000" cy="762000"/>
          </a:xfrm>
        </p:spPr>
        <p:txBody>
          <a:bodyPr>
            <a:normAutofit/>
          </a:bodyPr>
          <a:lstStyle/>
          <a:p>
            <a:r>
              <a:rPr lang="en-US" dirty="0"/>
              <a:t>Output – </a:t>
            </a:r>
            <a:r>
              <a:rPr lang="en-US" dirty="0" smtClean="0"/>
              <a:t>Print/Email/Export</a:t>
            </a:r>
            <a:endParaRPr lang="en-US" dirty="0"/>
          </a:p>
        </p:txBody>
      </p:sp>
      <p:pic>
        <p:nvPicPr>
          <p:cNvPr id="90114" name="Picture 2"/>
          <p:cNvPicPr>
            <a:picLocks noChangeAspect="1" noChangeArrowheads="1"/>
          </p:cNvPicPr>
          <p:nvPr/>
        </p:nvPicPr>
        <p:blipFill rotWithShape="1">
          <a:blip r:embed="rId3" cstate="print"/>
          <a:srcRect r="8149" b="50000"/>
          <a:stretch/>
        </p:blipFill>
        <p:spPr bwMode="auto">
          <a:xfrm>
            <a:off x="303313" y="1477144"/>
            <a:ext cx="4173154" cy="204787"/>
          </a:xfrm>
          <a:prstGeom prst="rect">
            <a:avLst/>
          </a:prstGeom>
          <a:noFill/>
          <a:ln w="9525">
            <a:noFill/>
            <a:miter lim="800000"/>
            <a:headEnd/>
            <a:tailEnd/>
          </a:ln>
        </p:spPr>
      </p:pic>
      <p:pic>
        <p:nvPicPr>
          <p:cNvPr id="90115" name="Picture 3"/>
          <p:cNvPicPr>
            <a:picLocks noChangeAspect="1" noChangeArrowheads="1"/>
          </p:cNvPicPr>
          <p:nvPr/>
        </p:nvPicPr>
        <p:blipFill>
          <a:blip r:embed="rId4" cstate="print"/>
          <a:srcRect/>
          <a:stretch>
            <a:fillRect/>
          </a:stretch>
        </p:blipFill>
        <p:spPr bwMode="auto">
          <a:xfrm>
            <a:off x="519336" y="1981200"/>
            <a:ext cx="2199998" cy="2086545"/>
          </a:xfrm>
          <a:prstGeom prst="rect">
            <a:avLst/>
          </a:prstGeom>
          <a:noFill/>
          <a:ln w="9525">
            <a:noFill/>
            <a:miter lim="800000"/>
            <a:headEnd/>
            <a:tailEnd/>
          </a:ln>
        </p:spPr>
      </p:pic>
      <p:pic>
        <p:nvPicPr>
          <p:cNvPr id="90116" name="Picture 4"/>
          <p:cNvPicPr>
            <a:picLocks noChangeAspect="1" noChangeArrowheads="1"/>
          </p:cNvPicPr>
          <p:nvPr/>
        </p:nvPicPr>
        <p:blipFill>
          <a:blip r:embed="rId5" cstate="print"/>
          <a:srcRect/>
          <a:stretch>
            <a:fillRect/>
          </a:stretch>
        </p:blipFill>
        <p:spPr bwMode="auto">
          <a:xfrm>
            <a:off x="2895600" y="1981200"/>
            <a:ext cx="2569133" cy="3895776"/>
          </a:xfrm>
          <a:prstGeom prst="rect">
            <a:avLst/>
          </a:prstGeom>
          <a:noFill/>
          <a:ln w="9525">
            <a:noFill/>
            <a:miter lim="800000"/>
            <a:headEnd/>
            <a:tailEnd/>
          </a:ln>
        </p:spPr>
      </p:pic>
      <p:pic>
        <p:nvPicPr>
          <p:cNvPr id="90117" name="Picture 5"/>
          <p:cNvPicPr>
            <a:picLocks noChangeAspect="1" noChangeArrowheads="1"/>
          </p:cNvPicPr>
          <p:nvPr/>
        </p:nvPicPr>
        <p:blipFill>
          <a:blip r:embed="rId6" cstate="print"/>
          <a:srcRect/>
          <a:stretch>
            <a:fillRect/>
          </a:stretch>
        </p:blipFill>
        <p:spPr bwMode="auto">
          <a:xfrm>
            <a:off x="5631904" y="1981200"/>
            <a:ext cx="2694946" cy="303408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958850" y="0"/>
            <a:ext cx="8185150" cy="838200"/>
          </a:xfrm>
        </p:spPr>
        <p:txBody>
          <a:bodyPr>
            <a:normAutofit/>
          </a:bodyPr>
          <a:lstStyle/>
          <a:p>
            <a:r>
              <a:rPr lang="en-US" dirty="0" smtClean="0"/>
              <a:t>Next Steps</a:t>
            </a:r>
            <a:endParaRPr lang="en-US" dirty="0"/>
          </a:p>
        </p:txBody>
      </p:sp>
      <p:sp>
        <p:nvSpPr>
          <p:cNvPr id="57347" name="Rectangle 3"/>
          <p:cNvSpPr>
            <a:spLocks noGrp="1" noChangeArrowheads="1"/>
          </p:cNvSpPr>
          <p:nvPr>
            <p:ph idx="4294967295"/>
          </p:nvPr>
        </p:nvSpPr>
        <p:spPr>
          <a:xfrm>
            <a:off x="533400" y="1066800"/>
            <a:ext cx="8610600" cy="5059363"/>
          </a:xfrm>
        </p:spPr>
        <p:txBody>
          <a:bodyPr/>
          <a:lstStyle/>
          <a:p>
            <a:pPr>
              <a:buFont typeface="Wingdings" pitchFamily="2" charset="2"/>
              <a:buNone/>
            </a:pPr>
            <a:r>
              <a:rPr lang="en-US" sz="2000" dirty="0" smtClean="0"/>
              <a:t>As well as saving or outputting results, results may be captured in a My Projects repository, or the search itself may be saved and rerun later or the search may be saved as an autoalert for current awareness.</a:t>
            </a:r>
            <a:endParaRPr lang="en-US" sz="2000"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599" y="2667000"/>
            <a:ext cx="8748459" cy="304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9826575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685800" y="0"/>
            <a:ext cx="8458200" cy="838200"/>
          </a:xfrm>
        </p:spPr>
        <p:txBody>
          <a:bodyPr>
            <a:normAutofit/>
          </a:bodyPr>
          <a:lstStyle/>
          <a:p>
            <a:r>
              <a:rPr lang="en-US" dirty="0"/>
              <a:t>Links to Full-Text</a:t>
            </a:r>
          </a:p>
        </p:txBody>
      </p:sp>
      <p:sp>
        <p:nvSpPr>
          <p:cNvPr id="17411" name="Rectangle 3"/>
          <p:cNvSpPr>
            <a:spLocks noGrp="1" noChangeArrowheads="1"/>
          </p:cNvSpPr>
          <p:nvPr>
            <p:ph idx="4294967295"/>
          </p:nvPr>
        </p:nvSpPr>
        <p:spPr>
          <a:xfrm>
            <a:off x="533400" y="838200"/>
            <a:ext cx="8229600" cy="5137150"/>
          </a:xfrm>
        </p:spPr>
        <p:txBody>
          <a:bodyPr/>
          <a:lstStyle/>
          <a:p>
            <a:pPr marL="30480" indent="0">
              <a:buNone/>
            </a:pPr>
            <a:r>
              <a:rPr lang="en-US" sz="2000" dirty="0"/>
              <a:t>Two Types</a:t>
            </a:r>
            <a:r>
              <a:rPr lang="en-US" sz="2000" dirty="0" smtClean="0"/>
              <a:t>:</a:t>
            </a:r>
            <a:endParaRPr lang="en-US" sz="2000" dirty="0"/>
          </a:p>
          <a:p>
            <a:r>
              <a:rPr lang="en-US" sz="2000" dirty="0"/>
              <a:t>Ovid Full Text – </a:t>
            </a:r>
            <a:r>
              <a:rPr lang="en-US" sz="2000" dirty="0" err="1"/>
              <a:t>Journals@Ovid</a:t>
            </a:r>
            <a:r>
              <a:rPr lang="en-US" sz="2000" dirty="0"/>
              <a:t> </a:t>
            </a:r>
            <a:r>
              <a:rPr lang="en-US" sz="2000" dirty="0" smtClean="0"/>
              <a:t>Subscriptions</a:t>
            </a:r>
            <a:endParaRPr lang="en-US" sz="2000" dirty="0"/>
          </a:p>
          <a:p>
            <a:r>
              <a:rPr lang="en-US" sz="2000" dirty="0"/>
              <a:t>Full Text – External full text both free or subscribed</a:t>
            </a:r>
          </a:p>
        </p:txBody>
      </p:sp>
      <p:pic>
        <p:nvPicPr>
          <p:cNvPr id="17412" name="Picture 4"/>
          <p:cNvPicPr>
            <a:picLocks noChangeAspect="1" noChangeArrowheads="1"/>
          </p:cNvPicPr>
          <p:nvPr/>
        </p:nvPicPr>
        <p:blipFill>
          <a:blip r:embed="rId3" cstate="print"/>
          <a:srcRect/>
          <a:stretch>
            <a:fillRect/>
          </a:stretch>
        </p:blipFill>
        <p:spPr bwMode="auto">
          <a:xfrm>
            <a:off x="7010400" y="1371600"/>
            <a:ext cx="1628775" cy="495300"/>
          </a:xfrm>
          <a:prstGeom prst="rect">
            <a:avLst/>
          </a:prstGeom>
          <a:noFill/>
          <a:ln w="9525">
            <a:noFill/>
            <a:miter lim="800000"/>
            <a:headEnd/>
            <a:tailEnd/>
          </a:ln>
          <a:effectLst/>
        </p:spPr>
      </p:pic>
      <p:pic>
        <p:nvPicPr>
          <p:cNvPr id="5122"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13568"/>
          <a:stretch/>
        </p:blipFill>
        <p:spPr bwMode="auto">
          <a:xfrm>
            <a:off x="4902544" y="2676066"/>
            <a:ext cx="4021930" cy="339770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1000" y="2676066"/>
            <a:ext cx="4485740" cy="339770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1"/>
          </p:nvPr>
        </p:nvSpPr>
        <p:spPr>
          <a:xfrm>
            <a:off x="363541" y="3733800"/>
            <a:ext cx="3353327" cy="1117600"/>
          </a:xfrm>
        </p:spPr>
        <p:txBody>
          <a:bodyPr>
            <a:normAutofit/>
          </a:bodyPr>
          <a:lstStyle/>
          <a:p>
            <a:r>
              <a:rPr lang="en-US" dirty="0" smtClean="0"/>
              <a:t>For further information contact </a:t>
            </a:r>
            <a:endParaRPr lang="en-US" dirty="0"/>
          </a:p>
          <a:p>
            <a:r>
              <a:rPr lang="en-GB" dirty="0"/>
              <a:t>E-mail: </a:t>
            </a:r>
            <a:r>
              <a:rPr lang="en-GB" u="sng" dirty="0">
                <a:hlinkClick r:id="rId2"/>
              </a:rPr>
              <a:t>support@ovid.com</a:t>
            </a:r>
            <a:endParaRPr lang="en-AU" dirty="0"/>
          </a:p>
          <a:p>
            <a:r>
              <a:rPr lang="en-GB" dirty="0"/>
              <a:t>Phone: +44 (0) 203 197 6660 </a:t>
            </a:r>
            <a:endParaRPr lang="en-AU" dirty="0"/>
          </a:p>
          <a:p>
            <a:endParaRPr lang="en-US" dirty="0" smtClean="0"/>
          </a:p>
        </p:txBody>
      </p:sp>
    </p:spTree>
    <p:extLst>
      <p:ext uri="{BB962C8B-B14F-4D97-AF65-F5344CB8AC3E}">
        <p14:creationId xmlns="" xmlns:p14="http://schemas.microsoft.com/office/powerpoint/2010/main" val="3735968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1650" y="0"/>
            <a:ext cx="8642350" cy="685800"/>
          </a:xfrm>
        </p:spPr>
        <p:txBody>
          <a:bodyPr/>
          <a:lstStyle/>
          <a:p>
            <a:pPr>
              <a:defRPr/>
            </a:pPr>
            <a:r>
              <a:rPr lang="en-US" dirty="0" smtClean="0"/>
              <a:t>Introduction to EMBASE on Ovid</a:t>
            </a:r>
            <a:endParaRPr lang="en-US" dirty="0"/>
          </a:p>
        </p:txBody>
      </p:sp>
      <p:sp>
        <p:nvSpPr>
          <p:cNvPr id="3" name="Content Placeholder 2"/>
          <p:cNvSpPr>
            <a:spLocks noGrp="1"/>
          </p:cNvSpPr>
          <p:nvPr>
            <p:ph idx="4294967295"/>
          </p:nvPr>
        </p:nvSpPr>
        <p:spPr>
          <a:xfrm>
            <a:off x="381000" y="762000"/>
            <a:ext cx="8763000" cy="5334000"/>
          </a:xfrm>
        </p:spPr>
        <p:txBody>
          <a:bodyPr/>
          <a:lstStyle/>
          <a:p>
            <a:r>
              <a:rPr lang="en-US" sz="2000" dirty="0" smtClean="0"/>
              <a:t>Special subjects, fields and subheadings for disease, drug or medical device searching</a:t>
            </a:r>
          </a:p>
          <a:p>
            <a:pPr lvl="1"/>
            <a:r>
              <a:rPr lang="en-US" dirty="0" smtClean="0"/>
              <a:t>Disease, drug and device subheadings</a:t>
            </a:r>
          </a:p>
          <a:p>
            <a:pPr lvl="1"/>
            <a:r>
              <a:rPr lang="en-US" dirty="0" smtClean="0"/>
              <a:t>Drug  &amp; Device trade name</a:t>
            </a:r>
          </a:p>
          <a:p>
            <a:pPr lvl="1"/>
            <a:r>
              <a:rPr lang="en-US" dirty="0" smtClean="0"/>
              <a:t>Drug &amp; Device manufacturer</a:t>
            </a:r>
          </a:p>
          <a:p>
            <a:pPr lvl="1"/>
            <a:r>
              <a:rPr lang="en-US" dirty="0" smtClean="0"/>
              <a:t>CAS registry number</a:t>
            </a:r>
          </a:p>
          <a:p>
            <a:r>
              <a:rPr lang="en-US" dirty="0" smtClean="0"/>
              <a:t>Important database specific limits</a:t>
            </a:r>
          </a:p>
          <a:p>
            <a:pPr lvl="1"/>
            <a:r>
              <a:rPr lang="en-US" dirty="0" smtClean="0"/>
              <a:t>Clinical Trial limits to refine results to records on clinical trials or a certain phase of drug development</a:t>
            </a:r>
          </a:p>
          <a:p>
            <a:pPr lvl="1"/>
            <a:r>
              <a:rPr lang="en-US" dirty="0" smtClean="0"/>
              <a:t>Methodologies limit including Meta analysis and Systematic Review</a:t>
            </a:r>
          </a:p>
          <a:p>
            <a:pPr lvl="1"/>
            <a:r>
              <a:rPr lang="en-US" dirty="0" smtClean="0"/>
              <a:t>Additional document types including conferences</a:t>
            </a:r>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67000" y="4724400"/>
            <a:ext cx="6315075" cy="1915554"/>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9599" r="2453"/>
          <a:stretch/>
        </p:blipFill>
        <p:spPr bwMode="auto">
          <a:xfrm>
            <a:off x="152400" y="638174"/>
            <a:ext cx="8814816" cy="504067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180975" y="5826655"/>
            <a:ext cx="8814816" cy="307777"/>
          </a:xfrm>
          <a:prstGeom prst="rect">
            <a:avLst/>
          </a:prstGeom>
        </p:spPr>
        <p:txBody>
          <a:bodyPr wrap="square">
            <a:spAutoFit/>
          </a:bodyPr>
          <a:lstStyle/>
          <a:p>
            <a:pPr algn="ctr">
              <a:buNone/>
            </a:pPr>
            <a:r>
              <a:rPr lang="en-GB" sz="1400" b="1" dirty="0"/>
              <a:t>The focus of the database has greatly  expanded due to the addition of all MEDLINE records</a:t>
            </a:r>
          </a:p>
        </p:txBody>
      </p:sp>
      <p:sp>
        <p:nvSpPr>
          <p:cNvPr id="4" name="Title 1"/>
          <p:cNvSpPr txBox="1">
            <a:spLocks/>
          </p:cNvSpPr>
          <p:nvPr/>
        </p:nvSpPr>
        <p:spPr>
          <a:xfrm>
            <a:off x="501650" y="0"/>
            <a:ext cx="8642350" cy="685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kern="1200">
                <a:solidFill>
                  <a:schemeClr val="tx1"/>
                </a:solidFill>
                <a:latin typeface="+mj-lt"/>
                <a:ea typeface="+mj-ea"/>
                <a:cs typeface="+mj-cs"/>
              </a:defRPr>
            </a:lvl1pPr>
          </a:lstStyle>
          <a:p>
            <a:pPr fontAlgn="auto">
              <a:spcAft>
                <a:spcPts val="0"/>
              </a:spcAft>
              <a:defRPr/>
            </a:pPr>
            <a:r>
              <a:rPr lang="en-US" dirty="0" smtClean="0"/>
              <a:t>EMBASE Scope and Content</a:t>
            </a:r>
            <a:endParaRPr lang="en-US" dirty="0"/>
          </a:p>
        </p:txBody>
      </p:sp>
    </p:spTree>
    <p:extLst>
      <p:ext uri="{BB962C8B-B14F-4D97-AF65-F5344CB8AC3E}">
        <p14:creationId xmlns="" xmlns:p14="http://schemas.microsoft.com/office/powerpoint/2010/main" val="3020040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082" y="0"/>
            <a:ext cx="8374918" cy="838200"/>
          </a:xfrm>
        </p:spPr>
        <p:txBody>
          <a:bodyPr>
            <a:normAutofit/>
          </a:bodyPr>
          <a:lstStyle/>
          <a:p>
            <a:r>
              <a:rPr lang="en-US" dirty="0" smtClean="0"/>
              <a:t>EMTREE Thesaurus</a:t>
            </a:r>
            <a:endParaRPr lang="en-AU" dirty="0"/>
          </a:p>
        </p:txBody>
      </p:sp>
      <p:sp>
        <p:nvSpPr>
          <p:cNvPr id="3" name="Content Placeholder 2"/>
          <p:cNvSpPr>
            <a:spLocks noGrp="1"/>
          </p:cNvSpPr>
          <p:nvPr>
            <p:ph idx="1"/>
          </p:nvPr>
        </p:nvSpPr>
        <p:spPr>
          <a:xfrm>
            <a:off x="457200" y="685800"/>
            <a:ext cx="8686800" cy="5440365"/>
          </a:xfrm>
        </p:spPr>
        <p:txBody>
          <a:bodyPr>
            <a:normAutofit fontScale="92500" lnSpcReduction="20000"/>
          </a:bodyPr>
          <a:lstStyle/>
          <a:p>
            <a:pPr marL="0" indent="0" fontAlgn="base">
              <a:buNone/>
            </a:pPr>
            <a:r>
              <a:rPr lang="en-AU" dirty="0"/>
              <a:t>T</a:t>
            </a:r>
            <a:r>
              <a:rPr lang="en-AU" dirty="0" smtClean="0"/>
              <a:t>he EMTREE </a:t>
            </a:r>
            <a:r>
              <a:rPr lang="en-AU" dirty="0"/>
              <a:t>thesaurus </a:t>
            </a:r>
            <a:r>
              <a:rPr lang="en-AU" dirty="0" smtClean="0"/>
              <a:t>is </a:t>
            </a:r>
            <a:r>
              <a:rPr lang="en-AU" dirty="0"/>
              <a:t>an easy to use and comprehensive subject guide with an emphasis on drugs and chemicals and on diseases and health problems. It is different to </a:t>
            </a:r>
            <a:r>
              <a:rPr lang="en-AU" dirty="0" smtClean="0"/>
              <a:t>MEDLINE’s </a:t>
            </a:r>
            <a:r>
              <a:rPr lang="en-AU" dirty="0" err="1" smtClean="0"/>
              <a:t>MeSH</a:t>
            </a:r>
            <a:r>
              <a:rPr lang="en-AU" dirty="0" smtClean="0"/>
              <a:t> </a:t>
            </a:r>
            <a:r>
              <a:rPr lang="en-AU" dirty="0"/>
              <a:t>in many ways – it uses "plain English" not inverted terms, </a:t>
            </a:r>
            <a:r>
              <a:rPr lang="en-AU" dirty="0" smtClean="0"/>
              <a:t>and it </a:t>
            </a:r>
            <a:r>
              <a:rPr lang="en-AU" dirty="0"/>
              <a:t>often uses singular rather than plural </a:t>
            </a:r>
            <a:r>
              <a:rPr lang="en-AU" dirty="0" smtClean="0"/>
              <a:t>forms, even </a:t>
            </a:r>
            <a:r>
              <a:rPr lang="en-AU" dirty="0"/>
              <a:t>for multiple items, groups and </a:t>
            </a:r>
            <a:r>
              <a:rPr lang="en-AU" dirty="0" smtClean="0"/>
              <a:t>categories. Even similar terms may vary from </a:t>
            </a:r>
            <a:r>
              <a:rPr lang="en-AU" dirty="0" err="1" smtClean="0"/>
              <a:t>MeSH</a:t>
            </a:r>
            <a:r>
              <a:rPr lang="en-AU" dirty="0" smtClean="0"/>
              <a:t> terms in the level of detail and position in the subject hierarchy.</a:t>
            </a:r>
          </a:p>
          <a:p>
            <a:pPr marL="0" indent="0" fontAlgn="base">
              <a:buNone/>
            </a:pPr>
            <a:endParaRPr lang="en-AU" dirty="0"/>
          </a:p>
          <a:p>
            <a:pPr marL="0" indent="0" fontAlgn="base">
              <a:buNone/>
            </a:pPr>
            <a:r>
              <a:rPr lang="en-AU" dirty="0" smtClean="0"/>
              <a:t>As </a:t>
            </a:r>
            <a:r>
              <a:rPr lang="en-AU" dirty="0"/>
              <a:t>of January 2016, </a:t>
            </a:r>
            <a:r>
              <a:rPr lang="en-AU" dirty="0" smtClean="0"/>
              <a:t>EMTREE </a:t>
            </a:r>
            <a:r>
              <a:rPr lang="en-AU" dirty="0"/>
              <a:t>contains:</a:t>
            </a:r>
          </a:p>
          <a:p>
            <a:pPr fontAlgn="base"/>
            <a:r>
              <a:rPr lang="en-AU" dirty="0"/>
              <a:t>Over 73,000 preferred terms (more than 31,000 for drugs and chemicals)</a:t>
            </a:r>
          </a:p>
          <a:p>
            <a:pPr fontAlgn="base"/>
            <a:r>
              <a:rPr lang="en-AU" dirty="0"/>
              <a:t>Over 310,000 synonyms (more than 190,000 for drugs and chemicals)</a:t>
            </a:r>
          </a:p>
          <a:p>
            <a:pPr fontAlgn="base"/>
            <a:r>
              <a:rPr lang="en-AU" dirty="0"/>
              <a:t>Over 3,000 specific terms for general and medical devices (e.g., endoscopes, catheters, prostheses)</a:t>
            </a:r>
          </a:p>
          <a:p>
            <a:pPr fontAlgn="base"/>
            <a:r>
              <a:rPr lang="en-AU" dirty="0"/>
              <a:t>Several thousand terms for related medical procedures (e.g., endoscopy, catheterization)</a:t>
            </a:r>
          </a:p>
          <a:p>
            <a:pPr fontAlgn="base"/>
            <a:r>
              <a:rPr lang="en-AU" dirty="0"/>
              <a:t>64 drug subheadings, including 47 routes of administration</a:t>
            </a:r>
          </a:p>
          <a:p>
            <a:pPr fontAlgn="base"/>
            <a:r>
              <a:rPr lang="en-AU" dirty="0"/>
              <a:t>4 medical device subheadings</a:t>
            </a:r>
          </a:p>
          <a:p>
            <a:pPr fontAlgn="base"/>
            <a:r>
              <a:rPr lang="en-AU" dirty="0"/>
              <a:t>14 disease subheadings</a:t>
            </a:r>
          </a:p>
          <a:p>
            <a:pPr fontAlgn="base"/>
            <a:r>
              <a:rPr lang="en-AU" dirty="0"/>
              <a:t>38 check tags for study types, including randomized controlled trial, systematic review, and diagnostic test accuracy study</a:t>
            </a:r>
          </a:p>
          <a:p>
            <a:pPr fontAlgn="base"/>
            <a:r>
              <a:rPr lang="en-AU" dirty="0" smtClean="0"/>
              <a:t>Access to </a:t>
            </a:r>
            <a:r>
              <a:rPr lang="en-AU" dirty="0"/>
              <a:t>over 23,000 CAS registry </a:t>
            </a:r>
            <a:r>
              <a:rPr lang="en-AU" dirty="0" smtClean="0"/>
              <a:t>numbers</a:t>
            </a:r>
            <a:endParaRPr lang="en-AU" dirty="0"/>
          </a:p>
        </p:txBody>
      </p:sp>
    </p:spTree>
    <p:extLst>
      <p:ext uri="{BB962C8B-B14F-4D97-AF65-F5344CB8AC3E}">
        <p14:creationId xmlns="" xmlns:p14="http://schemas.microsoft.com/office/powerpoint/2010/main" val="1748350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838200" y="0"/>
            <a:ext cx="8305800" cy="704850"/>
          </a:xfrm>
        </p:spPr>
        <p:txBody>
          <a:bodyPr/>
          <a:lstStyle/>
          <a:p>
            <a:r>
              <a:rPr lang="en-US" dirty="0"/>
              <a:t>Using </a:t>
            </a:r>
            <a:r>
              <a:rPr lang="en-US" dirty="0" smtClean="0"/>
              <a:t>EMBASE on Ovid</a:t>
            </a:r>
            <a:endParaRPr lang="en-US" dirty="0"/>
          </a:p>
        </p:txBody>
      </p:sp>
      <p:sp>
        <p:nvSpPr>
          <p:cNvPr id="180227" name="Rectangle 3"/>
          <p:cNvSpPr>
            <a:spLocks noGrp="1" noChangeArrowheads="1"/>
          </p:cNvSpPr>
          <p:nvPr>
            <p:ph idx="4294967295"/>
          </p:nvPr>
        </p:nvSpPr>
        <p:spPr>
          <a:xfrm>
            <a:off x="609600" y="914400"/>
            <a:ext cx="8534400" cy="5473700"/>
          </a:xfrm>
        </p:spPr>
        <p:txBody>
          <a:bodyPr/>
          <a:lstStyle/>
          <a:p>
            <a:pPr>
              <a:buNone/>
            </a:pPr>
            <a:r>
              <a:rPr lang="en-GB" sz="2000" dirty="0" smtClean="0"/>
              <a:t>Ovid offers a wide variety of search modes which will suit both an experienced researcher or a beginner</a:t>
            </a:r>
            <a:endParaRPr lang="en-US" sz="2000" dirty="0" smtClean="0"/>
          </a:p>
          <a:p>
            <a:r>
              <a:rPr lang="en-US" sz="2000" dirty="0" smtClean="0"/>
              <a:t>Search </a:t>
            </a:r>
            <a:r>
              <a:rPr lang="en-US" sz="2000" dirty="0"/>
              <a:t>for whole topics or questions using </a:t>
            </a:r>
            <a:r>
              <a:rPr lang="en-US" sz="2000" b="1" dirty="0">
                <a:solidFill>
                  <a:srgbClr val="0070C0"/>
                </a:solidFill>
              </a:rPr>
              <a:t>Basic Search</a:t>
            </a:r>
          </a:p>
          <a:p>
            <a:r>
              <a:rPr lang="en-US" sz="2000" dirty="0"/>
              <a:t>Search </a:t>
            </a:r>
            <a:r>
              <a:rPr lang="en-US" sz="2000" dirty="0" smtClean="0"/>
              <a:t>for subjects interactively using </a:t>
            </a:r>
            <a:r>
              <a:rPr lang="en-US" sz="2000" b="1" dirty="0" smtClean="0">
                <a:solidFill>
                  <a:srgbClr val="0070C0"/>
                </a:solidFill>
              </a:rPr>
              <a:t>Advanced </a:t>
            </a:r>
            <a:r>
              <a:rPr lang="en-US" sz="2000" b="1" dirty="0">
                <a:solidFill>
                  <a:srgbClr val="0070C0"/>
                </a:solidFill>
              </a:rPr>
              <a:t>Search</a:t>
            </a:r>
          </a:p>
          <a:p>
            <a:r>
              <a:rPr lang="en-US" sz="2000" dirty="0"/>
              <a:t>Search combinations of </a:t>
            </a:r>
            <a:r>
              <a:rPr lang="en-US" sz="2000" dirty="0" smtClean="0"/>
              <a:t>fields and subjects with </a:t>
            </a:r>
            <a:r>
              <a:rPr lang="en-US" sz="2000" b="1" dirty="0">
                <a:solidFill>
                  <a:srgbClr val="0070C0"/>
                </a:solidFill>
              </a:rPr>
              <a:t>Multi-Field Searching</a:t>
            </a:r>
          </a:p>
          <a:p>
            <a:r>
              <a:rPr lang="en-US" sz="2000" dirty="0"/>
              <a:t>Find or check </a:t>
            </a:r>
            <a:r>
              <a:rPr lang="en-US" sz="2000" dirty="0" smtClean="0"/>
              <a:t>references </a:t>
            </a:r>
            <a:r>
              <a:rPr lang="en-US" sz="2000" dirty="0"/>
              <a:t>with </a:t>
            </a:r>
            <a:r>
              <a:rPr lang="en-US" sz="2000" b="1" dirty="0">
                <a:solidFill>
                  <a:srgbClr val="0070C0"/>
                </a:solidFill>
              </a:rPr>
              <a:t>Find Citation</a:t>
            </a:r>
          </a:p>
          <a:p>
            <a:r>
              <a:rPr lang="en-US" sz="2000" dirty="0"/>
              <a:t>Explore </a:t>
            </a:r>
            <a:r>
              <a:rPr lang="en-US" sz="2000" dirty="0" smtClean="0"/>
              <a:t>the subject structure of the EMTREE Thesaurus </a:t>
            </a:r>
            <a:r>
              <a:rPr lang="en-US" sz="2000" dirty="0"/>
              <a:t>with </a:t>
            </a:r>
            <a:r>
              <a:rPr lang="en-US" sz="2000" b="1" dirty="0">
                <a:solidFill>
                  <a:srgbClr val="0070C0"/>
                </a:solidFill>
              </a:rPr>
              <a:t>Search Tools</a:t>
            </a:r>
          </a:p>
          <a:p>
            <a:r>
              <a:rPr lang="en-US" sz="2000" dirty="0"/>
              <a:t>Browse or </a:t>
            </a:r>
            <a:r>
              <a:rPr lang="en-US" sz="2000" dirty="0" smtClean="0"/>
              <a:t>search one, more or all fields </a:t>
            </a:r>
            <a:r>
              <a:rPr lang="en-US" sz="2000" dirty="0"/>
              <a:t>with </a:t>
            </a:r>
            <a:r>
              <a:rPr lang="en-US" sz="2000" b="1" dirty="0">
                <a:solidFill>
                  <a:srgbClr val="0070C0"/>
                </a:solidFill>
              </a:rPr>
              <a:t>Search </a:t>
            </a:r>
            <a:r>
              <a:rPr lang="en-US" sz="2000" b="1" dirty="0" smtClean="0">
                <a:solidFill>
                  <a:srgbClr val="0070C0"/>
                </a:solidFill>
              </a:rPr>
              <a:t>Fields</a:t>
            </a:r>
            <a:endParaRPr lang="en-US" sz="2000" b="1" dirty="0">
              <a:solidFill>
                <a:srgbClr val="0070C0"/>
              </a:solidFill>
            </a:endParaRPr>
          </a:p>
        </p:txBody>
      </p:sp>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69901" y="3962400"/>
            <a:ext cx="6916923" cy="1935273"/>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990600" y="19050"/>
            <a:ext cx="8153400" cy="685800"/>
          </a:xfrm>
        </p:spPr>
        <p:txBody>
          <a:bodyPr>
            <a:normAutofit/>
          </a:bodyPr>
          <a:lstStyle/>
          <a:p>
            <a:r>
              <a:rPr lang="en-US" dirty="0"/>
              <a:t>Advanced </a:t>
            </a:r>
            <a:r>
              <a:rPr lang="en-US" dirty="0" smtClean="0"/>
              <a:t>Search</a:t>
            </a:r>
            <a:endParaRPr lang="en-US" dirty="0"/>
          </a:p>
        </p:txBody>
      </p:sp>
      <p:sp>
        <p:nvSpPr>
          <p:cNvPr id="56323" name="Rectangle 3"/>
          <p:cNvSpPr>
            <a:spLocks noGrp="1" noChangeArrowheads="1"/>
          </p:cNvSpPr>
          <p:nvPr>
            <p:ph idx="4294967295"/>
          </p:nvPr>
        </p:nvSpPr>
        <p:spPr>
          <a:xfrm>
            <a:off x="381000" y="838200"/>
            <a:ext cx="8763000" cy="5059363"/>
          </a:xfrm>
        </p:spPr>
        <p:txBody>
          <a:bodyPr/>
          <a:lstStyle/>
          <a:p>
            <a:pPr>
              <a:buFont typeface="Wingdings" pitchFamily="2" charset="2"/>
              <a:buNone/>
            </a:pPr>
            <a:r>
              <a:rPr lang="en-US" sz="2000" b="1" dirty="0">
                <a:solidFill>
                  <a:srgbClr val="087BCA"/>
                </a:solidFill>
              </a:rPr>
              <a:t>Advanced Search</a:t>
            </a:r>
            <a:r>
              <a:rPr lang="en-US" sz="2000" dirty="0">
                <a:solidFill>
                  <a:srgbClr val="087BCA"/>
                </a:solidFill>
              </a:rPr>
              <a:t> </a:t>
            </a:r>
            <a:r>
              <a:rPr lang="en-US" sz="2000" dirty="0"/>
              <a:t>is an interactive research style search offering</a:t>
            </a:r>
            <a:r>
              <a:rPr lang="en-US" sz="2000" dirty="0" smtClean="0"/>
              <a:t>:</a:t>
            </a:r>
            <a:endParaRPr lang="en-US" sz="2000" dirty="0"/>
          </a:p>
          <a:p>
            <a:r>
              <a:rPr lang="en-US" sz="2000" dirty="0"/>
              <a:t>Mapping to subject headings </a:t>
            </a:r>
            <a:r>
              <a:rPr lang="en-US" sz="2000" dirty="0" smtClean="0"/>
              <a:t>(EMTREE) and to subheadings (drug, device and disease subheadings) for drug and disease topics</a:t>
            </a:r>
            <a:endParaRPr lang="en-US" sz="2000" dirty="0"/>
          </a:p>
          <a:p>
            <a:r>
              <a:rPr lang="en-US" sz="2000" dirty="0"/>
              <a:t>Keyword searching (.mp</a:t>
            </a:r>
            <a:r>
              <a:rPr lang="en-US" sz="2000" dirty="0" smtClean="0"/>
              <a:t>.) including title, </a:t>
            </a:r>
            <a:r>
              <a:rPr lang="en-US" sz="2000" dirty="0"/>
              <a:t>a</a:t>
            </a:r>
            <a:r>
              <a:rPr lang="en-US" sz="2000" dirty="0" smtClean="0"/>
              <a:t>bstract</a:t>
            </a:r>
            <a:r>
              <a:rPr lang="en-US" sz="2000" dirty="0"/>
              <a:t>, </a:t>
            </a:r>
            <a:r>
              <a:rPr lang="en-US" sz="2000" dirty="0" smtClean="0"/>
              <a:t>subject headings </a:t>
            </a:r>
            <a:r>
              <a:rPr lang="en-US" sz="2000" dirty="0"/>
              <a:t>&amp; other </a:t>
            </a:r>
            <a:r>
              <a:rPr lang="en-US" sz="2000" dirty="0" smtClean="0"/>
              <a:t>drug and device subject fields</a:t>
            </a:r>
            <a:endParaRPr lang="en-US" sz="2000" dirty="0"/>
          </a:p>
          <a:p>
            <a:r>
              <a:rPr lang="en-US" sz="2000" dirty="0"/>
              <a:t>Author searching (interactive)</a:t>
            </a:r>
          </a:p>
          <a:p>
            <a:r>
              <a:rPr lang="en-US" sz="2000" dirty="0"/>
              <a:t>Title searching (words or phrases)</a:t>
            </a:r>
          </a:p>
          <a:p>
            <a:r>
              <a:rPr lang="en-US" sz="2000" dirty="0"/>
              <a:t>Journal </a:t>
            </a:r>
            <a:r>
              <a:rPr lang="en-US" sz="2000" dirty="0" smtClean="0"/>
              <a:t>searching (interactive)</a:t>
            </a:r>
            <a:endParaRPr lang="en-US" sz="2000" dirty="0"/>
          </a:p>
        </p:txBody>
      </p:sp>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24200" y="3733800"/>
            <a:ext cx="5712362" cy="27813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685800" y="11113"/>
            <a:ext cx="8458200" cy="609600"/>
          </a:xfrm>
          <a:noFill/>
          <a:ln/>
        </p:spPr>
        <p:txBody>
          <a:bodyPr>
            <a:normAutofit fontScale="90000"/>
          </a:bodyPr>
          <a:lstStyle/>
          <a:p>
            <a:r>
              <a:rPr lang="en-US" dirty="0"/>
              <a:t>Mapping</a:t>
            </a:r>
          </a:p>
        </p:txBody>
      </p:sp>
      <p:sp>
        <p:nvSpPr>
          <p:cNvPr id="28675" name="Rectangle 3"/>
          <p:cNvSpPr>
            <a:spLocks noGrp="1" noChangeArrowheads="1"/>
          </p:cNvSpPr>
          <p:nvPr>
            <p:ph idx="4294967295"/>
          </p:nvPr>
        </p:nvSpPr>
        <p:spPr>
          <a:xfrm>
            <a:off x="152400" y="685800"/>
            <a:ext cx="8839200" cy="5791200"/>
          </a:xfrm>
        </p:spPr>
        <p:txBody>
          <a:bodyPr>
            <a:noAutofit/>
          </a:bodyPr>
          <a:lstStyle/>
          <a:p>
            <a:pPr>
              <a:buClr>
                <a:schemeClr val="tx1"/>
              </a:buClr>
            </a:pPr>
            <a:r>
              <a:rPr lang="en-US" sz="1600" b="1" dirty="0">
                <a:solidFill>
                  <a:srgbClr val="087BCA"/>
                </a:solidFill>
              </a:rPr>
              <a:t>Entering an exact match</a:t>
            </a:r>
            <a:r>
              <a:rPr lang="en-US" sz="1600" dirty="0">
                <a:solidFill>
                  <a:srgbClr val="087BCA"/>
                </a:solidFill>
              </a:rPr>
              <a:t> </a:t>
            </a:r>
            <a:r>
              <a:rPr lang="en-US" sz="1600" dirty="0"/>
              <a:t>for an </a:t>
            </a:r>
            <a:r>
              <a:rPr lang="en-US" sz="1600" dirty="0" smtClean="0"/>
              <a:t>EMTREE </a:t>
            </a:r>
            <a:r>
              <a:rPr lang="en-US" sz="1600" dirty="0"/>
              <a:t>term in the controlled vocabulary; the term will appear and be selected, but other similar subjects will be listed (often a prompt to </a:t>
            </a:r>
            <a:r>
              <a:rPr lang="en-US" sz="1600" dirty="0" smtClean="0"/>
              <a:t>choose “explode”) </a:t>
            </a:r>
          </a:p>
          <a:p>
            <a:pPr marL="30480" indent="0">
              <a:buClr>
                <a:schemeClr val="tx1"/>
              </a:buClr>
              <a:buNone/>
            </a:pPr>
            <a:r>
              <a:rPr lang="en-US" sz="1600" dirty="0">
                <a:solidFill>
                  <a:srgbClr val="087BCA"/>
                </a:solidFill>
              </a:rPr>
              <a:t>	</a:t>
            </a:r>
            <a:r>
              <a:rPr lang="en-US" sz="1600" b="1" dirty="0" smtClean="0">
                <a:solidFill>
                  <a:srgbClr val="087BCA"/>
                </a:solidFill>
              </a:rPr>
              <a:t>e.g. coughing</a:t>
            </a:r>
            <a:endParaRPr lang="en-US" sz="1600" b="1" dirty="0">
              <a:solidFill>
                <a:srgbClr val="087BCA"/>
              </a:solidFill>
            </a:endParaRPr>
          </a:p>
          <a:p>
            <a:pPr>
              <a:buClr>
                <a:schemeClr val="tx1"/>
              </a:buClr>
            </a:pPr>
            <a:r>
              <a:rPr lang="en-US" sz="1600" b="1" dirty="0">
                <a:solidFill>
                  <a:srgbClr val="087BCA"/>
                </a:solidFill>
              </a:rPr>
              <a:t>Entering a synonym for a term, will direct you to the </a:t>
            </a:r>
            <a:r>
              <a:rPr lang="en-US" sz="1600" b="1" dirty="0" smtClean="0">
                <a:solidFill>
                  <a:srgbClr val="087BCA"/>
                </a:solidFill>
              </a:rPr>
              <a:t>EMTREE </a:t>
            </a:r>
            <a:r>
              <a:rPr lang="en-US" sz="1600" b="1" dirty="0">
                <a:solidFill>
                  <a:srgbClr val="087BCA"/>
                </a:solidFill>
              </a:rPr>
              <a:t>term </a:t>
            </a:r>
            <a:r>
              <a:rPr lang="en-US" sz="1600" dirty="0"/>
              <a:t>(“explode” if a category or group of subjects) – </a:t>
            </a:r>
            <a:r>
              <a:rPr lang="en-US" sz="1600" dirty="0" smtClean="0"/>
              <a:t>EMTREE to </a:t>
            </a:r>
            <a:r>
              <a:rPr lang="en-US" sz="1600" dirty="0" err="1" smtClean="0"/>
              <a:t>MeSH</a:t>
            </a:r>
            <a:r>
              <a:rPr lang="en-US" sz="1600" dirty="0" smtClean="0"/>
              <a:t> translation for example</a:t>
            </a:r>
          </a:p>
          <a:p>
            <a:pPr marL="0" indent="0">
              <a:buClr>
                <a:schemeClr val="tx1"/>
              </a:buClr>
              <a:buNone/>
            </a:pPr>
            <a:r>
              <a:rPr lang="en-US" sz="1600" dirty="0"/>
              <a:t>	</a:t>
            </a:r>
            <a:r>
              <a:rPr lang="en-US" sz="1600" b="1" dirty="0" smtClean="0">
                <a:solidFill>
                  <a:srgbClr val="087BCA"/>
                </a:solidFill>
              </a:rPr>
              <a:t>e.g. aspirin &gt; acetylsalicylic acid</a:t>
            </a:r>
            <a:endParaRPr lang="en-US" sz="1600" b="1" dirty="0">
              <a:solidFill>
                <a:srgbClr val="087BCA"/>
              </a:solidFill>
            </a:endParaRPr>
          </a:p>
          <a:p>
            <a:pPr>
              <a:buClr>
                <a:schemeClr val="tx1"/>
              </a:buClr>
            </a:pPr>
            <a:r>
              <a:rPr lang="en-US" sz="1600" b="1" dirty="0">
                <a:solidFill>
                  <a:srgbClr val="087BCA"/>
                </a:solidFill>
              </a:rPr>
              <a:t>No match – Frequency based listing </a:t>
            </a:r>
            <a:r>
              <a:rPr lang="en-US" sz="1600" dirty="0">
                <a:solidFill>
                  <a:srgbClr val="087BCA"/>
                </a:solidFill>
              </a:rPr>
              <a:t> </a:t>
            </a:r>
            <a:r>
              <a:rPr lang="en-US" sz="1600" dirty="0"/>
              <a:t>If term is neither a direct match nor listed as a "used for" term ("</a:t>
            </a:r>
            <a:r>
              <a:rPr lang="en-US" sz="1600" dirty="0" smtClean="0"/>
              <a:t>see” reference </a:t>
            </a:r>
            <a:r>
              <a:rPr lang="en-US" sz="1600" dirty="0"/>
              <a:t>or synonym) then: </a:t>
            </a:r>
          </a:p>
          <a:p>
            <a:pPr marL="838200" lvl="1" indent="-381000">
              <a:buClr>
                <a:schemeClr val="tx1"/>
              </a:buClr>
            </a:pPr>
            <a:r>
              <a:rPr lang="en-US" sz="1600" dirty="0"/>
              <a:t>Ovid looks at citation where terms occurs in title or abstract or other fields…</a:t>
            </a:r>
          </a:p>
          <a:p>
            <a:pPr marL="838200" lvl="1" indent="-381000">
              <a:buClr>
                <a:schemeClr val="tx1"/>
              </a:buClr>
            </a:pPr>
            <a:r>
              <a:rPr lang="en-US" sz="1600" dirty="0"/>
              <a:t>Algorithm counts the occurrence of subject headings tied to those citations. </a:t>
            </a:r>
          </a:p>
          <a:p>
            <a:pPr marL="838200" lvl="1" indent="-381000">
              <a:buClr>
                <a:schemeClr val="tx1"/>
              </a:buClr>
            </a:pPr>
            <a:r>
              <a:rPr lang="en-US" sz="1600" dirty="0"/>
              <a:t>The most frequently occurring subject headings are presented to the user as choices. </a:t>
            </a:r>
            <a:r>
              <a:rPr lang="en-US" sz="1600" dirty="0" smtClean="0"/>
              <a:t>Selected database segment selected is the sample.</a:t>
            </a:r>
            <a:endParaRPr lang="en-US" sz="1600" dirty="0"/>
          </a:p>
          <a:p>
            <a:pPr marL="838200" lvl="1" indent="-381000">
              <a:buClr>
                <a:schemeClr val="tx1"/>
              </a:buClr>
            </a:pPr>
            <a:r>
              <a:rPr lang="en-US" sz="1600" dirty="0"/>
              <a:t>In a frequency based list, one choice may be appropriate, or more than </a:t>
            </a:r>
            <a:r>
              <a:rPr lang="en-US" sz="1600" dirty="0" smtClean="0"/>
              <a:t>one, </a:t>
            </a:r>
            <a:r>
              <a:rPr lang="en-US" sz="1600" dirty="0"/>
              <a:t>or a combination of choices, or you may choose to “search as a keyword</a:t>
            </a:r>
            <a:r>
              <a:rPr lang="en-US" sz="1600" dirty="0" smtClean="0"/>
              <a:t>”</a:t>
            </a:r>
            <a:r>
              <a:rPr lang="en-US" sz="1600" dirty="0" smtClean="0">
                <a:solidFill>
                  <a:srgbClr val="00B050"/>
                </a:solidFill>
              </a:rPr>
              <a:t>	</a:t>
            </a:r>
          </a:p>
          <a:p>
            <a:pPr marL="457200" lvl="1" indent="0">
              <a:buClr>
                <a:schemeClr val="tx1"/>
              </a:buClr>
              <a:buNone/>
            </a:pPr>
            <a:r>
              <a:rPr lang="en-US" sz="1600" b="1" dirty="0" smtClean="0">
                <a:solidFill>
                  <a:srgbClr val="087BCA"/>
                </a:solidFill>
              </a:rPr>
              <a:t>e.g. cholera vaccination</a:t>
            </a:r>
            <a:endParaRPr lang="en-US" sz="1600" b="1" dirty="0">
              <a:solidFill>
                <a:srgbClr val="087BCA"/>
              </a:solidFill>
            </a:endParaRPr>
          </a:p>
          <a:p>
            <a:pPr>
              <a:buClr>
                <a:schemeClr val="tx1"/>
              </a:buClr>
            </a:pPr>
            <a:r>
              <a:rPr lang="en-US" sz="1600" b="1" dirty="0">
                <a:solidFill>
                  <a:srgbClr val="087BCA"/>
                </a:solidFill>
              </a:rPr>
              <a:t>“Cannot map term to a subject heading” </a:t>
            </a:r>
            <a:r>
              <a:rPr lang="en-US" sz="1600" b="1" dirty="0"/>
              <a:t>–</a:t>
            </a:r>
            <a:r>
              <a:rPr lang="en-US" sz="1600" dirty="0"/>
              <a:t> check spelling, or “search as a keyword” if very new or rare, this is an </a:t>
            </a:r>
            <a:r>
              <a:rPr lang="en-US" sz="1600" dirty="0" smtClean="0"/>
              <a:t>less usual response </a:t>
            </a:r>
            <a:r>
              <a:rPr lang="en-US" sz="1600" dirty="0"/>
              <a:t>for a large database </a:t>
            </a:r>
          </a:p>
          <a:p>
            <a:pPr marL="0" indent="0">
              <a:buClr>
                <a:schemeClr val="tx1"/>
              </a:buClr>
              <a:buSzTx/>
              <a:buNone/>
            </a:pPr>
            <a:r>
              <a:rPr lang="en-US" sz="1600" dirty="0" smtClean="0"/>
              <a:t>All EMTREE terms have an equivalent MeSH term (in the scope note), but the term may not be at the same level or be associated with the same definition or have the same narrower terms</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958850" y="0"/>
            <a:ext cx="8185150" cy="609600"/>
          </a:xfrm>
        </p:spPr>
        <p:txBody>
          <a:bodyPr>
            <a:normAutofit fontScale="90000"/>
          </a:bodyPr>
          <a:lstStyle/>
          <a:p>
            <a:r>
              <a:rPr lang="en-US" dirty="0"/>
              <a:t>Subheadings</a:t>
            </a:r>
          </a:p>
        </p:txBody>
      </p:sp>
      <p:sp>
        <p:nvSpPr>
          <p:cNvPr id="14339" name="Rectangle 3"/>
          <p:cNvSpPr>
            <a:spLocks noGrp="1" noChangeArrowheads="1"/>
          </p:cNvSpPr>
          <p:nvPr>
            <p:ph idx="4294967295"/>
          </p:nvPr>
        </p:nvSpPr>
        <p:spPr>
          <a:xfrm>
            <a:off x="479425" y="609600"/>
            <a:ext cx="8664575" cy="5638800"/>
          </a:xfrm>
        </p:spPr>
        <p:txBody>
          <a:bodyPr>
            <a:normAutofit/>
          </a:bodyPr>
          <a:lstStyle/>
          <a:p>
            <a:r>
              <a:rPr lang="en-US" sz="1800" b="1" dirty="0">
                <a:solidFill>
                  <a:srgbClr val="087BCA"/>
                </a:solidFill>
              </a:rPr>
              <a:t>Disease Subheadings </a:t>
            </a:r>
            <a:r>
              <a:rPr lang="en-US" sz="1800" dirty="0" smtClean="0"/>
              <a:t>from </a:t>
            </a:r>
            <a:r>
              <a:rPr lang="en-US" sz="1800" b="1" dirty="0" smtClean="0">
                <a:solidFill>
                  <a:srgbClr val="087BCA"/>
                </a:solidFill>
              </a:rPr>
              <a:t>1988 (or later)</a:t>
            </a:r>
            <a:endParaRPr lang="en-AU" sz="1800" dirty="0">
              <a:solidFill>
                <a:srgbClr val="087BCA"/>
              </a:solidFill>
            </a:endParaRPr>
          </a:p>
          <a:p>
            <a:pPr marL="30480" indent="0">
              <a:buNone/>
            </a:pPr>
            <a:r>
              <a:rPr lang="en-US" sz="1800" dirty="0" err="1"/>
              <a:t>eg</a:t>
            </a:r>
            <a:r>
              <a:rPr lang="en-US" sz="1800" dirty="0"/>
              <a:t> complication, diagnosis, drug therapy, epidemiology, etiology, prevention, side effect, surgery, therapy </a:t>
            </a:r>
            <a:r>
              <a:rPr lang="en-US" sz="1800" dirty="0" err="1"/>
              <a:t>etc</a:t>
            </a:r>
            <a:endParaRPr lang="en-AU" sz="1800" dirty="0"/>
          </a:p>
          <a:p>
            <a:r>
              <a:rPr lang="en-US" sz="1800" b="1" dirty="0">
                <a:solidFill>
                  <a:srgbClr val="087BCA"/>
                </a:solidFill>
              </a:rPr>
              <a:t>Drug Subheadings </a:t>
            </a:r>
            <a:r>
              <a:rPr lang="en-US" sz="1800" dirty="0"/>
              <a:t>from </a:t>
            </a:r>
            <a:r>
              <a:rPr lang="en-US" sz="1800" b="1" dirty="0">
                <a:solidFill>
                  <a:srgbClr val="087BCA"/>
                </a:solidFill>
              </a:rPr>
              <a:t>1988 (or later)</a:t>
            </a:r>
            <a:endParaRPr lang="en-AU" sz="1800" dirty="0">
              <a:solidFill>
                <a:srgbClr val="087BCA"/>
              </a:solidFill>
            </a:endParaRPr>
          </a:p>
          <a:p>
            <a:pPr marL="30480" indent="0">
              <a:buNone/>
            </a:pPr>
            <a:r>
              <a:rPr lang="en-US" sz="1800" dirty="0" err="1"/>
              <a:t>eg</a:t>
            </a:r>
            <a:r>
              <a:rPr lang="en-US" sz="1800" dirty="0"/>
              <a:t>. Adverse drug reaction , Clinical trial, Drug administration, Drug combination, Drug comparison, Drug development, Drug dose, Drug interaction , Drug therapy , Drug toxicity, Pharmacokinetics, Pharmacology </a:t>
            </a:r>
            <a:r>
              <a:rPr lang="en-US" sz="1800" dirty="0" err="1"/>
              <a:t>etc</a:t>
            </a:r>
            <a:endParaRPr lang="en-AU" sz="1800" dirty="0"/>
          </a:p>
          <a:p>
            <a:r>
              <a:rPr lang="en-US" sz="1800" b="1" dirty="0">
                <a:solidFill>
                  <a:srgbClr val="087BCA"/>
                </a:solidFill>
              </a:rPr>
              <a:t>Route of Drug Administration Subheadings </a:t>
            </a:r>
            <a:r>
              <a:rPr lang="en-US" sz="1800" dirty="0"/>
              <a:t>from </a:t>
            </a:r>
            <a:r>
              <a:rPr lang="en-US" sz="1800" b="1" dirty="0">
                <a:solidFill>
                  <a:srgbClr val="087BCA"/>
                </a:solidFill>
              </a:rPr>
              <a:t>2000</a:t>
            </a:r>
            <a:endParaRPr lang="en-AU" sz="1800" dirty="0">
              <a:solidFill>
                <a:srgbClr val="087BCA"/>
              </a:solidFill>
            </a:endParaRPr>
          </a:p>
          <a:p>
            <a:pPr marL="30480" indent="0">
              <a:buNone/>
            </a:pPr>
            <a:r>
              <a:rPr lang="en-US" sz="1800" dirty="0" err="1"/>
              <a:t>eg</a:t>
            </a:r>
            <a:r>
              <a:rPr lang="en-US" sz="1800" dirty="0"/>
              <a:t>. Buccal drug administration, Epidural drug administration, Inhalational drug administration, </a:t>
            </a:r>
            <a:r>
              <a:rPr lang="en-US" sz="1800" dirty="0" err="1"/>
              <a:t>Intraarterial</a:t>
            </a:r>
            <a:r>
              <a:rPr lang="en-US" sz="1800" dirty="0"/>
              <a:t> drug administration, </a:t>
            </a:r>
            <a:r>
              <a:rPr lang="en-US" sz="1800" dirty="0" err="1"/>
              <a:t>Intrabronchial</a:t>
            </a:r>
            <a:r>
              <a:rPr lang="en-US" sz="1800" dirty="0"/>
              <a:t> drug administration, </a:t>
            </a:r>
            <a:r>
              <a:rPr lang="en-US" sz="1800" dirty="0" err="1"/>
              <a:t>Intracardiac</a:t>
            </a:r>
            <a:r>
              <a:rPr lang="en-US" sz="1800" dirty="0"/>
              <a:t> drug administration, </a:t>
            </a:r>
            <a:r>
              <a:rPr lang="en-US" sz="1800" dirty="0" err="1"/>
              <a:t>Intracavernous</a:t>
            </a:r>
            <a:r>
              <a:rPr lang="en-US" sz="1800" dirty="0"/>
              <a:t> drug administration </a:t>
            </a:r>
            <a:r>
              <a:rPr lang="en-US" sz="1800" dirty="0" err="1" smtClean="0"/>
              <a:t>etc</a:t>
            </a:r>
            <a:endParaRPr lang="en-US" sz="1800" dirty="0" smtClean="0"/>
          </a:p>
          <a:p>
            <a:r>
              <a:rPr lang="en-US" sz="1800" b="1" dirty="0">
                <a:solidFill>
                  <a:srgbClr val="087BCA"/>
                </a:solidFill>
              </a:rPr>
              <a:t>Device Subheadings </a:t>
            </a:r>
            <a:r>
              <a:rPr lang="en-US" sz="1800" dirty="0"/>
              <a:t>from </a:t>
            </a:r>
            <a:r>
              <a:rPr lang="en-US" sz="1800" b="1" dirty="0">
                <a:solidFill>
                  <a:srgbClr val="087BCA"/>
                </a:solidFill>
              </a:rPr>
              <a:t>2012</a:t>
            </a:r>
            <a:endParaRPr lang="en-AU" sz="1800" dirty="0">
              <a:solidFill>
                <a:srgbClr val="087BCA"/>
              </a:solidFill>
            </a:endParaRPr>
          </a:p>
          <a:p>
            <a:pPr marL="30480" indent="0">
              <a:buNone/>
            </a:pPr>
            <a:r>
              <a:rPr lang="en-US" sz="1800" dirty="0" err="1"/>
              <a:t>eg</a:t>
            </a:r>
            <a:r>
              <a:rPr lang="en-US" sz="1800" dirty="0"/>
              <a:t> adverse device effect, device comparison, device economics </a:t>
            </a:r>
            <a:r>
              <a:rPr lang="en-US" sz="1800" dirty="0" err="1" smtClean="0"/>
              <a:t>etc</a:t>
            </a:r>
            <a:endParaRPr lang="en-AU" sz="1800" dirty="0"/>
          </a:p>
          <a:p>
            <a:pPr>
              <a:lnSpc>
                <a:spcPct val="80000"/>
              </a:lnSpc>
              <a:buNone/>
            </a:pPr>
            <a:endParaRPr lang="en-GB" sz="1600"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1568" y="4648200"/>
            <a:ext cx="6379082" cy="197342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WK-Powerpoint-Template_16-9_HLRP">
  <a:themeElements>
    <a:clrScheme name="Aangepast 1">
      <a:dk1>
        <a:srgbClr val="007AC3"/>
      </a:dk1>
      <a:lt1>
        <a:sysClr val="window" lastClr="FFFFFF"/>
      </a:lt1>
      <a:dk2>
        <a:srgbClr val="474747"/>
      </a:dk2>
      <a:lt2>
        <a:srgbClr val="FFFFFF"/>
      </a:lt2>
      <a:accent1>
        <a:srgbClr val="007AC3"/>
      </a:accent1>
      <a:accent2>
        <a:srgbClr val="A6D1EA"/>
      </a:accent2>
      <a:accent3>
        <a:srgbClr val="85BC20"/>
      </a:accent3>
      <a:accent4>
        <a:srgbClr val="C2DD90"/>
      </a:accent4>
      <a:accent5>
        <a:srgbClr val="009881"/>
      </a:accent5>
      <a:accent6>
        <a:srgbClr val="A6DBD3"/>
      </a:accent6>
      <a:hlink>
        <a:srgbClr val="474747"/>
      </a:hlink>
      <a:folHlink>
        <a:srgbClr val="4747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WK-Powerpoint-Template_16-9_HLRP [Read-Only]" id="{756763A3-E053-4F87-B60B-55A89506E77A}" vid="{934683A4-7835-4573-BF8F-8422488C00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WK-Powerpoint-Template_16-9_HLRP</Template>
  <TotalTime>11145</TotalTime>
  <Words>3009</Words>
  <Application>Microsoft Office PowerPoint</Application>
  <PresentationFormat>如螢幕大小 (4:3)</PresentationFormat>
  <Paragraphs>255</Paragraphs>
  <Slides>27</Slides>
  <Notes>26</Notes>
  <HiddenSlides>0</HiddenSlides>
  <MMClips>0</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WK-Powerpoint-Template_16-9_HLRP</vt:lpstr>
      <vt:lpstr>Introduction to EMBASE on Ovid</vt:lpstr>
      <vt:lpstr>EMBASE Facts</vt:lpstr>
      <vt:lpstr>Introduction to EMBASE on Ovid</vt:lpstr>
      <vt:lpstr>投影片 4</vt:lpstr>
      <vt:lpstr>EMTREE Thesaurus</vt:lpstr>
      <vt:lpstr>Using EMBASE on Ovid</vt:lpstr>
      <vt:lpstr>Advanced Search</vt:lpstr>
      <vt:lpstr>Mapping</vt:lpstr>
      <vt:lpstr>Subheadings</vt:lpstr>
      <vt:lpstr>投影片 10</vt:lpstr>
      <vt:lpstr>Advanced Search including Subheadings</vt:lpstr>
      <vt:lpstr>投影片 12</vt:lpstr>
      <vt:lpstr>Advanced Search – Keyword Searching</vt:lpstr>
      <vt:lpstr>Advanced Search – Keywords</vt:lpstr>
      <vt:lpstr>Basic Search</vt:lpstr>
      <vt:lpstr>Search Tools</vt:lpstr>
      <vt:lpstr>Search Fields</vt:lpstr>
      <vt:lpstr>Fields of Note</vt:lpstr>
      <vt:lpstr>What searching tools are available ?</vt:lpstr>
      <vt:lpstr>Limits</vt:lpstr>
      <vt:lpstr>Limits</vt:lpstr>
      <vt:lpstr>EMBASE specific Limits</vt:lpstr>
      <vt:lpstr>Putting it together to create a search</vt:lpstr>
      <vt:lpstr>Output – Print/Email/Export</vt:lpstr>
      <vt:lpstr>Next Steps</vt:lpstr>
      <vt:lpstr>Links to Full-Text</vt:lpstr>
      <vt:lpstr>Thank you</vt:lpstr>
    </vt:vector>
  </TitlesOfParts>
  <Company>Wolters Kluwer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inna.yavorsky</dc:creator>
  <cp:lastModifiedBy>Teso</cp:lastModifiedBy>
  <cp:revision>694</cp:revision>
  <dcterms:created xsi:type="dcterms:W3CDTF">2009-11-20T16:42:14Z</dcterms:created>
  <dcterms:modified xsi:type="dcterms:W3CDTF">2017-05-03T02:42:20Z</dcterms:modified>
</cp:coreProperties>
</file>