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handoutMasterIdLst>
    <p:handoutMasterId r:id="rId50"/>
  </p:handoutMasterIdLst>
  <p:sldIdLst>
    <p:sldId id="443" r:id="rId2"/>
    <p:sldId id="524" r:id="rId3"/>
    <p:sldId id="458" r:id="rId4"/>
    <p:sldId id="467" r:id="rId5"/>
    <p:sldId id="525" r:id="rId6"/>
    <p:sldId id="526" r:id="rId7"/>
    <p:sldId id="490" r:id="rId8"/>
    <p:sldId id="491" r:id="rId9"/>
    <p:sldId id="492" r:id="rId10"/>
    <p:sldId id="493" r:id="rId11"/>
    <p:sldId id="496" r:id="rId12"/>
    <p:sldId id="497" r:id="rId13"/>
    <p:sldId id="498" r:id="rId14"/>
    <p:sldId id="499" r:id="rId15"/>
    <p:sldId id="500" r:id="rId16"/>
    <p:sldId id="456" r:id="rId17"/>
    <p:sldId id="501" r:id="rId18"/>
    <p:sldId id="455" r:id="rId19"/>
    <p:sldId id="482" r:id="rId20"/>
    <p:sldId id="459" r:id="rId21"/>
    <p:sldId id="451" r:id="rId22"/>
    <p:sldId id="390" r:id="rId23"/>
    <p:sldId id="461" r:id="rId24"/>
    <p:sldId id="470" r:id="rId25"/>
    <p:sldId id="471" r:id="rId26"/>
    <p:sldId id="472" r:id="rId27"/>
    <p:sldId id="480" r:id="rId28"/>
    <p:sldId id="479" r:id="rId29"/>
    <p:sldId id="481" r:id="rId30"/>
    <p:sldId id="485" r:id="rId31"/>
    <p:sldId id="486" r:id="rId32"/>
    <p:sldId id="483" r:id="rId33"/>
    <p:sldId id="484" r:id="rId34"/>
    <p:sldId id="460" r:id="rId35"/>
    <p:sldId id="487" r:id="rId36"/>
    <p:sldId id="438" r:id="rId37"/>
    <p:sldId id="502" r:id="rId38"/>
    <p:sldId id="503" r:id="rId39"/>
    <p:sldId id="504" r:id="rId40"/>
    <p:sldId id="505" r:id="rId41"/>
    <p:sldId id="518" r:id="rId42"/>
    <p:sldId id="519" r:id="rId43"/>
    <p:sldId id="520" r:id="rId44"/>
    <p:sldId id="521" r:id="rId45"/>
    <p:sldId id="522" r:id="rId46"/>
    <p:sldId id="523" r:id="rId47"/>
    <p:sldId id="517" r:id="rId48"/>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1F08"/>
    <a:srgbClr val="FFFF00"/>
    <a:srgbClr val="FFFF66"/>
    <a:srgbClr val="FF66CC"/>
    <a:srgbClr val="FFFFCC"/>
    <a:srgbClr val="F8FCFF"/>
    <a:srgbClr val="FF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4" autoAdjust="0"/>
    <p:restoredTop sz="87136" autoAdjust="0"/>
  </p:normalViewPr>
  <p:slideViewPr>
    <p:cSldViewPr snapToObjects="1">
      <p:cViewPr varScale="1">
        <p:scale>
          <a:sx n="101" d="100"/>
          <a:sy n="101" d="100"/>
        </p:scale>
        <p:origin x="2244" y="108"/>
      </p:cViewPr>
      <p:guideLst>
        <p:guide orient="horz" pos="2160"/>
        <p:guide pos="2880"/>
      </p:guideLst>
    </p:cSldViewPr>
  </p:slideViewPr>
  <p:outlineViewPr>
    <p:cViewPr>
      <p:scale>
        <a:sx n="33" d="100"/>
        <a:sy n="33" d="100"/>
      </p:scale>
      <p:origin x="0" y="-1302"/>
    </p:cViewPr>
  </p:outlineViewPr>
  <p:notesTextViewPr>
    <p:cViewPr>
      <p:scale>
        <a:sx n="100" d="100"/>
        <a:sy n="100" d="100"/>
      </p:scale>
      <p:origin x="0" y="0"/>
    </p:cViewPr>
  </p:notesTextViewPr>
  <p:sorterViewPr>
    <p:cViewPr>
      <p:scale>
        <a:sx n="110" d="100"/>
        <a:sy n="110" d="100"/>
      </p:scale>
      <p:origin x="0" y="5640"/>
    </p:cViewPr>
  </p:sorterViewPr>
  <p:notesViewPr>
    <p:cSldViewPr snapToObjects="1">
      <p:cViewPr varScale="1">
        <p:scale>
          <a:sx n="84" d="100"/>
          <a:sy n="84" d="100"/>
        </p:scale>
        <p:origin x="-271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zh-TW"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5B8F5A3C-0AE2-49FD-B5CA-4DF43C439C74}" type="datetime1">
              <a:rPr lang="zh-TW" altLang="en-US"/>
              <a:pPr/>
              <a:t>2017/1/2</a:t>
            </a:fld>
            <a:endParaRPr lang="en-US" altLang="zh-TW"/>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zh-TW"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4F22C63-F0F9-4E6D-BC0E-015EC6130F9B}" type="slidenum">
              <a:rPr lang="zh-TW" altLang="en-US"/>
              <a:pPr/>
              <a:t>‹#›</a:t>
            </a:fld>
            <a:endParaRPr lang="en-US" altLang="zh-TW"/>
          </a:p>
        </p:txBody>
      </p:sp>
    </p:spTree>
    <p:extLst>
      <p:ext uri="{BB962C8B-B14F-4D97-AF65-F5344CB8AC3E}">
        <p14:creationId xmlns:p14="http://schemas.microsoft.com/office/powerpoint/2010/main" val="2670619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B85E19FE-C1CA-4A2F-BD26-C11433C10AC4}" type="datetime1">
              <a:rPr lang="zh-TW" altLang="en-US"/>
              <a:pPr/>
              <a:t>2017/1/2</a:t>
            </a:fld>
            <a:endParaRPr lang="en-US" altLang="zh-TW"/>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TW" alt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29622CF-E763-4339-AD19-B51FBEEC3C4D}" type="slidenum">
              <a:rPr lang="zh-TW" altLang="en-US"/>
              <a:pPr/>
              <a:t>‹#›</a:t>
            </a:fld>
            <a:endParaRPr lang="en-US" altLang="zh-TW"/>
          </a:p>
        </p:txBody>
      </p:sp>
    </p:spTree>
    <p:extLst>
      <p:ext uri="{BB962C8B-B14F-4D97-AF65-F5344CB8AC3E}">
        <p14:creationId xmlns:p14="http://schemas.microsoft.com/office/powerpoint/2010/main" val="212336127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688105B-928C-410C-A704-47DFE5C50C30}" type="slidenum">
              <a:rPr lang="en-US" altLang="zh-TW" sz="1200"/>
              <a:pPr/>
              <a:t>1</a:t>
            </a:fld>
            <a:endParaRPr lang="en-US" altLang="zh-TW" sz="1200"/>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zh-TW" altLang="en-US" sz="1200" b="1" i="1" dirty="0" smtClean="0">
                <a:solidFill>
                  <a:srgbClr val="002060"/>
                </a:solidFill>
              </a:rPr>
              <a:t>抄襲與引用一線之隔，  </a:t>
            </a:r>
            <a:r>
              <a:rPr lang="en-US" altLang="zh-TW" sz="1200" b="1" i="1" dirty="0" err="1" smtClean="0">
                <a:solidFill>
                  <a:srgbClr val="002060"/>
                </a:solidFill>
                <a:latin typeface="+mj-lt"/>
              </a:rPr>
              <a:t>iThenticate</a:t>
            </a:r>
            <a:r>
              <a:rPr lang="en-US" altLang="zh-TW" sz="1200" b="1" i="1" dirty="0" smtClean="0">
                <a:solidFill>
                  <a:srgbClr val="002060"/>
                </a:solidFill>
              </a:rPr>
              <a:t> </a:t>
            </a:r>
            <a:r>
              <a:rPr lang="zh-TW" altLang="en-US" sz="1200" b="1" i="1" dirty="0" smtClean="0">
                <a:solidFill>
                  <a:srgbClr val="002060"/>
                </a:solidFill>
              </a:rPr>
              <a:t>為您把關  </a:t>
            </a:r>
            <a:r>
              <a:rPr lang="en-US" altLang="zh-TW" sz="1200" b="1" i="1" dirty="0" smtClean="0">
                <a:solidFill>
                  <a:srgbClr val="002060"/>
                </a:solidFill>
              </a:rPr>
              <a:t>!!</a:t>
            </a:r>
          </a:p>
          <a:p>
            <a:pPr>
              <a:spcBef>
                <a:spcPts val="600"/>
              </a:spcBef>
            </a:pPr>
            <a:r>
              <a:rPr lang="zh-TW" altLang="en-US" dirty="0" smtClean="0">
                <a:latin typeface="+mn-ea"/>
              </a:rPr>
              <a:t>「</a:t>
            </a:r>
            <a:r>
              <a:rPr lang="zh-TW" altLang="en-US" b="1" dirty="0" smtClean="0">
                <a:solidFill>
                  <a:srgbClr val="FF0000"/>
                </a:solidFill>
                <a:latin typeface="+mn-ea"/>
              </a:rPr>
              <a:t>研究倫理</a:t>
            </a:r>
            <a:r>
              <a:rPr lang="zh-TW" altLang="en-US" dirty="0" smtClean="0">
                <a:latin typeface="+mn-ea"/>
              </a:rPr>
              <a:t>」是研究工作的</a:t>
            </a:r>
            <a:r>
              <a:rPr lang="zh-TW" altLang="en-US" b="1" dirty="0" smtClean="0">
                <a:solidFill>
                  <a:srgbClr val="FF0000"/>
                </a:solidFill>
                <a:latin typeface="+mn-ea"/>
              </a:rPr>
              <a:t>第一堂課</a:t>
            </a:r>
            <a:r>
              <a:rPr lang="zh-TW" altLang="en-US" dirty="0" smtClean="0">
                <a:latin typeface="+mn-ea"/>
              </a:rPr>
              <a:t>，目的在培育研究者負責任的研究行為及態度。</a:t>
            </a:r>
            <a:endParaRPr lang="en-US" altLang="zh-TW" dirty="0" smtClean="0">
              <a:latin typeface="+mn-ea"/>
            </a:endParaRPr>
          </a:p>
          <a:p>
            <a:pPr>
              <a:lnSpc>
                <a:spcPct val="100000"/>
              </a:lnSpc>
              <a:spcBef>
                <a:spcPts val="600"/>
              </a:spcBef>
            </a:pPr>
            <a:r>
              <a:rPr lang="zh-TW" altLang="en-US" dirty="0" smtClean="0">
                <a:latin typeface="+mn-ea"/>
              </a:rPr>
              <a:t>無論</a:t>
            </a:r>
            <a:r>
              <a:rPr lang="zh-TW" altLang="en-US" sz="2600" dirty="0" smtClean="0">
                <a:latin typeface="+mn-ea"/>
              </a:rPr>
              <a:t>是</a:t>
            </a:r>
            <a:r>
              <a:rPr lang="zh-TW" altLang="en-US" sz="2600" b="1" dirty="0" smtClean="0">
                <a:solidFill>
                  <a:srgbClr val="FF0000"/>
                </a:solidFill>
                <a:latin typeface="+mn-ea"/>
              </a:rPr>
              <a:t>刻意忽視</a:t>
            </a:r>
            <a:r>
              <a:rPr lang="zh-TW" altLang="en-US" sz="2600" b="1" dirty="0" smtClean="0">
                <a:latin typeface="+mn-ea"/>
              </a:rPr>
              <a:t>或</a:t>
            </a:r>
            <a:r>
              <a:rPr lang="zh-TW" altLang="en-US" sz="2600" b="1" dirty="0" smtClean="0">
                <a:solidFill>
                  <a:srgbClr val="FF0000"/>
                </a:solidFill>
                <a:latin typeface="+mn-ea"/>
              </a:rPr>
              <a:t>無意間</a:t>
            </a:r>
            <a:r>
              <a:rPr lang="zh-TW" altLang="en-US" sz="2600" dirty="0" smtClean="0">
                <a:latin typeface="+mn-ea"/>
              </a:rPr>
              <a:t>犯下學術倫理的疏失，將造成</a:t>
            </a:r>
            <a:r>
              <a:rPr lang="en-US" altLang="zh-TW" sz="2600" dirty="0" smtClean="0">
                <a:latin typeface="+mn-ea"/>
              </a:rPr>
              <a:t>:</a:t>
            </a:r>
          </a:p>
          <a:p>
            <a:pPr marL="971550" lvl="1" indent="-514350">
              <a:lnSpc>
                <a:spcPct val="100000"/>
              </a:lnSpc>
              <a:spcBef>
                <a:spcPts val="600"/>
              </a:spcBef>
              <a:buFont typeface="+mj-lt"/>
              <a:buAutoNum type="arabicParenR"/>
            </a:pPr>
            <a:r>
              <a:rPr lang="zh-TW" altLang="en-US" sz="2600" b="1" dirty="0" smtClean="0">
                <a:latin typeface="+mn-ea"/>
                <a:cs typeface="Arial Unicode MS" panose="020B0604020202020204" pitchFamily="34" charset="-120"/>
              </a:rPr>
              <a:t>影響自己的研究生涯或是官途</a:t>
            </a:r>
            <a:r>
              <a:rPr lang="en-US" altLang="zh-TW" sz="2600" dirty="0" smtClean="0">
                <a:latin typeface="+mn-ea"/>
                <a:cs typeface="Arial Unicode MS" panose="020B0604020202020204" pitchFamily="34" charset="-120"/>
              </a:rPr>
              <a:t/>
            </a:r>
            <a:br>
              <a:rPr lang="en-US" altLang="zh-TW" sz="2600" dirty="0" smtClean="0">
                <a:latin typeface="+mn-ea"/>
                <a:cs typeface="Arial Unicode MS" panose="020B0604020202020204" pitchFamily="34" charset="-120"/>
              </a:rPr>
            </a:br>
            <a:r>
              <a:rPr lang="en-US" altLang="zh-TW" sz="2600" dirty="0" smtClean="0">
                <a:latin typeface="+mn-ea"/>
                <a:cs typeface="Arial Unicode MS" panose="020B0604020202020204" pitchFamily="34" charset="-120"/>
              </a:rPr>
              <a:t>-</a:t>
            </a:r>
            <a:r>
              <a:rPr lang="zh-TW" altLang="en-US" sz="2600" dirty="0" smtClean="0">
                <a:latin typeface="+mn-ea"/>
                <a:cs typeface="Arial Unicode MS" panose="020B0604020202020204" pitchFamily="34" charset="-120"/>
              </a:rPr>
              <a:t>取消</a:t>
            </a:r>
            <a:r>
              <a:rPr lang="zh-TW" altLang="en-US" sz="2600" dirty="0" smtClean="0"/>
              <a:t>碩士／博士學位</a:t>
            </a:r>
            <a:r>
              <a:rPr lang="en-US" altLang="zh-TW" sz="2600" dirty="0" smtClean="0"/>
              <a:t>/</a:t>
            </a:r>
            <a:r>
              <a:rPr lang="zh-TW" altLang="en-US" sz="2600" dirty="0" smtClean="0"/>
              <a:t>官位</a:t>
            </a:r>
            <a:r>
              <a:rPr lang="en-US" altLang="zh-TW" sz="2600" dirty="0" smtClean="0"/>
              <a:t/>
            </a:r>
            <a:br>
              <a:rPr lang="en-US" altLang="zh-TW" sz="2600" dirty="0" smtClean="0"/>
            </a:br>
            <a:r>
              <a:rPr lang="en-US" altLang="zh-TW" sz="2600" dirty="0" smtClean="0">
                <a:latin typeface="+mn-ea"/>
                <a:cs typeface="Arial Unicode MS" panose="020B0604020202020204" pitchFamily="34" charset="-120"/>
              </a:rPr>
              <a:t>-</a:t>
            </a:r>
            <a:r>
              <a:rPr lang="zh-TW" altLang="en-US" sz="2600" dirty="0" smtClean="0">
                <a:latin typeface="+mn-ea"/>
                <a:cs typeface="Arial Unicode MS" panose="020B0604020202020204" pitchFamily="34" charset="-120"/>
              </a:rPr>
              <a:t>取消</a:t>
            </a:r>
            <a:r>
              <a:rPr lang="en-US" altLang="zh-TW" sz="2600" dirty="0" smtClean="0">
                <a:latin typeface="+mn-ea"/>
                <a:cs typeface="Arial Unicode MS" panose="020B0604020202020204" pitchFamily="34" charset="-120"/>
              </a:rPr>
              <a:t>/</a:t>
            </a:r>
            <a:r>
              <a:rPr lang="zh-TW" altLang="en-US" sz="2600" dirty="0" smtClean="0">
                <a:latin typeface="+mn-ea"/>
                <a:cs typeface="Arial Unicode MS" panose="020B0604020202020204" pitchFamily="34" charset="-120"/>
              </a:rPr>
              <a:t>追回研究經費</a:t>
            </a:r>
            <a:r>
              <a:rPr lang="en-US" altLang="zh-TW" sz="2600" dirty="0" smtClean="0">
                <a:latin typeface="+mn-ea"/>
                <a:cs typeface="Arial Unicode MS" panose="020B0604020202020204" pitchFamily="34" charset="-120"/>
              </a:rPr>
              <a:t/>
            </a:r>
            <a:br>
              <a:rPr lang="en-US" altLang="zh-TW" sz="2600" dirty="0" smtClean="0">
                <a:latin typeface="+mn-ea"/>
                <a:cs typeface="Arial Unicode MS" panose="020B0604020202020204" pitchFamily="34" charset="-120"/>
              </a:rPr>
            </a:br>
            <a:r>
              <a:rPr lang="en-US" altLang="zh-TW" sz="2600" dirty="0" smtClean="0">
                <a:latin typeface="+mn-ea"/>
                <a:cs typeface="Arial Unicode MS" panose="020B0604020202020204" pitchFamily="34" charset="-120"/>
              </a:rPr>
              <a:t>-</a:t>
            </a:r>
            <a:r>
              <a:rPr lang="zh-TW" altLang="en-US" sz="2600" dirty="0" smtClean="0"/>
              <a:t>原作者有可能提出法律告訴</a:t>
            </a:r>
            <a:endParaRPr lang="en-US" altLang="zh-TW" sz="2600" dirty="0" smtClean="0"/>
          </a:p>
          <a:p>
            <a:pPr marL="971550" lvl="1" indent="-514350">
              <a:lnSpc>
                <a:spcPct val="100000"/>
              </a:lnSpc>
              <a:spcBef>
                <a:spcPts val="600"/>
              </a:spcBef>
              <a:buFont typeface="+mj-lt"/>
              <a:buAutoNum type="arabicParenR"/>
            </a:pPr>
            <a:r>
              <a:rPr lang="zh-TW" altLang="en-US" sz="2600" b="1" dirty="0" smtClean="0">
                <a:latin typeface="+mn-ea"/>
                <a:cs typeface="Arial Unicode MS" panose="020B0604020202020204" pitchFamily="34" charset="-120"/>
              </a:rPr>
              <a:t>破壞我國在國際上的觀感</a:t>
            </a:r>
            <a:r>
              <a:rPr lang="en-US" altLang="zh-TW" sz="2600" dirty="0" smtClean="0">
                <a:latin typeface="+mn-ea"/>
                <a:cs typeface="Arial Unicode MS" panose="020B0604020202020204" pitchFamily="34" charset="-120"/>
              </a:rPr>
              <a:t/>
            </a:r>
            <a:br>
              <a:rPr lang="en-US" altLang="zh-TW" sz="2600" dirty="0" smtClean="0">
                <a:latin typeface="+mn-ea"/>
                <a:cs typeface="Arial Unicode MS" panose="020B0604020202020204" pitchFamily="34" charset="-120"/>
              </a:rPr>
            </a:br>
            <a:r>
              <a:rPr lang="en-US" altLang="zh-TW" sz="2600" dirty="0" smtClean="0">
                <a:latin typeface="+mn-ea"/>
                <a:cs typeface="Arial Unicode MS" panose="020B0604020202020204" pitchFamily="34" charset="-120"/>
              </a:rPr>
              <a:t>-</a:t>
            </a:r>
            <a:r>
              <a:rPr lang="zh-TW" altLang="en-US" sz="2600" dirty="0" smtClean="0">
                <a:latin typeface="+mn-ea"/>
                <a:cs typeface="Arial Unicode MS" panose="020B0604020202020204" pitchFamily="34" charset="-120"/>
              </a:rPr>
              <a:t>國外知名期刊接受度和審核變嚴格</a:t>
            </a:r>
            <a:endParaRPr lang="en-US" altLang="zh-TW" dirty="0" smtClean="0">
              <a:latin typeface="+mn-ea"/>
            </a:endParaRPr>
          </a:p>
          <a:p>
            <a:pPr>
              <a:spcBef>
                <a:spcPts val="600"/>
              </a:spcBef>
            </a:pPr>
            <a:endParaRPr lang="en-US" altLang="zh-TW" dirty="0" smtClean="0">
              <a:latin typeface="+mn-ea"/>
            </a:endParaRPr>
          </a:p>
          <a:p>
            <a:pPr eaLnBrk="1" hangingPunct="1"/>
            <a:endParaRPr lang="en-US" altLang="zh-TW" dirty="0" smtClean="0">
              <a:latin typeface="Arial" panose="020B0604020202020204" pitchFamily="34" charset="0"/>
            </a:endParaRPr>
          </a:p>
        </p:txBody>
      </p:sp>
    </p:spTree>
    <p:extLst>
      <p:ext uri="{BB962C8B-B14F-4D97-AF65-F5344CB8AC3E}">
        <p14:creationId xmlns:p14="http://schemas.microsoft.com/office/powerpoint/2010/main" val="1658741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dirty="0" smtClean="0"/>
          </a:p>
        </p:txBody>
      </p:sp>
      <p:sp>
        <p:nvSpPr>
          <p:cNvPr id="348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427E52E-D781-48C0-8AB9-0CA87D8D47DB}" type="slidenum">
              <a:rPr lang="zh-TW" altLang="en-US" sz="1200"/>
              <a:pPr/>
              <a:t>21</a:t>
            </a:fld>
            <a:endParaRPr lang="en-US" altLang="zh-TW" sz="1200"/>
          </a:p>
        </p:txBody>
      </p:sp>
    </p:spTree>
    <p:extLst>
      <p:ext uri="{BB962C8B-B14F-4D97-AF65-F5344CB8AC3E}">
        <p14:creationId xmlns:p14="http://schemas.microsoft.com/office/powerpoint/2010/main" val="101117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zh-TW" sz="1200" b="0" i="0" kern="1200" dirty="0" smtClean="0">
                <a:solidFill>
                  <a:schemeClr val="tx1"/>
                </a:solidFill>
                <a:effectLst/>
                <a:latin typeface="+mn-lt"/>
                <a:ea typeface="ＭＳ Ｐゴシック" panose="020B0600070205080204" pitchFamily="34" charset="-128"/>
                <a:cs typeface="ＭＳ Ｐゴシック" pitchFamily="-65" charset="-128"/>
              </a:rPr>
              <a:t>Journal articles, conference proceedings and books via </a:t>
            </a:r>
            <a:r>
              <a:rPr lang="en-US" altLang="zh-TW" sz="1200" b="0" i="0" kern="1200" dirty="0" err="1" smtClean="0">
                <a:solidFill>
                  <a:schemeClr val="tx1"/>
                </a:solidFill>
                <a:effectLst/>
                <a:latin typeface="+mn-lt"/>
                <a:ea typeface="ＭＳ Ｐゴシック" panose="020B0600070205080204" pitchFamily="34" charset="-128"/>
                <a:cs typeface="ＭＳ Ｐゴシック" pitchFamily="-65" charset="-128"/>
              </a:rPr>
              <a:t>CrossCheck</a:t>
            </a:r>
            <a:r>
              <a:rPr lang="en-US" altLang="zh-TW" sz="1200" b="0" i="0" kern="1200" dirty="0" smtClean="0">
                <a:solidFill>
                  <a:schemeClr val="tx1"/>
                </a:solidFill>
                <a:effectLst/>
                <a:latin typeface="+mn-lt"/>
                <a:ea typeface="ＭＳ Ｐゴシック" panose="020B0600070205080204" pitchFamily="34" charset="-128"/>
                <a:cs typeface="ＭＳ Ｐゴシック" pitchFamily="-65" charset="-128"/>
              </a:rPr>
              <a:t> powered by </a:t>
            </a:r>
            <a:r>
              <a:rPr lang="en-US" altLang="zh-TW" sz="1200" b="0" i="0" kern="1200" dirty="0" err="1" smtClean="0">
                <a:solidFill>
                  <a:schemeClr val="tx1"/>
                </a:solidFill>
                <a:effectLst/>
                <a:latin typeface="+mn-lt"/>
                <a:ea typeface="ＭＳ Ｐゴシック" panose="020B0600070205080204" pitchFamily="34" charset="-128"/>
                <a:cs typeface="ＭＳ Ｐゴシック" pitchFamily="-65" charset="-128"/>
              </a:rPr>
              <a:t>iThenticate</a:t>
            </a:r>
            <a:r>
              <a:rPr lang="en-US" altLang="zh-TW" sz="1200" b="0" i="0" kern="1200" dirty="0" smtClean="0">
                <a:solidFill>
                  <a:schemeClr val="tx1"/>
                </a:solidFill>
                <a:effectLst/>
                <a:latin typeface="+mn-lt"/>
                <a:ea typeface="ＭＳ Ｐゴシック" panose="020B0600070205080204" pitchFamily="34" charset="-128"/>
                <a:cs typeface="ＭＳ Ｐゴシック" pitchFamily="-65" charset="-128"/>
              </a:rPr>
              <a:t> from 590+ leading scientific, technical and medical (STM) publishers, </a:t>
            </a:r>
            <a:endParaRPr lang="en-US" altLang="zh-TW" dirty="0" smtClean="0">
              <a:ea typeface="新細明體" panose="02020500000000000000" pitchFamily="18" charset="-120"/>
            </a:endParaRPr>
          </a:p>
        </p:txBody>
      </p:sp>
      <p:sp>
        <p:nvSpPr>
          <p:cNvPr id="368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C7D6D7-0FCC-452A-A9BB-B38AC2A5E758}" type="slidenum">
              <a:rPr lang="zh-TW" altLang="en-US" sz="1200"/>
              <a:pPr/>
              <a:t>22</a:t>
            </a:fld>
            <a:endParaRPr lang="en-US" altLang="zh-TW" sz="1200"/>
          </a:p>
        </p:txBody>
      </p:sp>
    </p:spTree>
    <p:extLst>
      <p:ext uri="{BB962C8B-B14F-4D97-AF65-F5344CB8AC3E}">
        <p14:creationId xmlns:p14="http://schemas.microsoft.com/office/powerpoint/2010/main" val="485345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29622CF-E763-4339-AD19-B51FBEEC3C4D}" type="slidenum">
              <a:rPr lang="zh-TW" altLang="en-US" smtClean="0"/>
              <a:pPr/>
              <a:t>23</a:t>
            </a:fld>
            <a:endParaRPr lang="en-US" altLang="zh-TW"/>
          </a:p>
        </p:txBody>
      </p:sp>
    </p:spTree>
    <p:extLst>
      <p:ext uri="{BB962C8B-B14F-4D97-AF65-F5344CB8AC3E}">
        <p14:creationId xmlns:p14="http://schemas.microsoft.com/office/powerpoint/2010/main" val="2787904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29622CF-E763-4339-AD19-B51FBEEC3C4D}" type="slidenum">
              <a:rPr lang="zh-TW" altLang="en-US" smtClean="0"/>
              <a:pPr/>
              <a:t>24</a:t>
            </a:fld>
            <a:endParaRPr lang="en-US" altLang="zh-TW"/>
          </a:p>
        </p:txBody>
      </p:sp>
    </p:spTree>
    <p:extLst>
      <p:ext uri="{BB962C8B-B14F-4D97-AF65-F5344CB8AC3E}">
        <p14:creationId xmlns:p14="http://schemas.microsoft.com/office/powerpoint/2010/main" val="2109846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29622CF-E763-4339-AD19-B51FBEEC3C4D}" type="slidenum">
              <a:rPr lang="zh-TW" altLang="en-US" smtClean="0"/>
              <a:pPr/>
              <a:t>25</a:t>
            </a:fld>
            <a:endParaRPr lang="en-US" altLang="zh-TW"/>
          </a:p>
        </p:txBody>
      </p:sp>
    </p:spTree>
    <p:extLst>
      <p:ext uri="{BB962C8B-B14F-4D97-AF65-F5344CB8AC3E}">
        <p14:creationId xmlns:p14="http://schemas.microsoft.com/office/powerpoint/2010/main" val="602838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29622CF-E763-4339-AD19-B51FBEEC3C4D}" type="slidenum">
              <a:rPr lang="zh-TW" altLang="en-US" smtClean="0"/>
              <a:pPr/>
              <a:t>26</a:t>
            </a:fld>
            <a:endParaRPr lang="en-US" altLang="zh-TW"/>
          </a:p>
        </p:txBody>
      </p:sp>
    </p:spTree>
    <p:extLst>
      <p:ext uri="{BB962C8B-B14F-4D97-AF65-F5344CB8AC3E}">
        <p14:creationId xmlns:p14="http://schemas.microsoft.com/office/powerpoint/2010/main" val="841876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u="none" strike="noStrike" kern="1200" baseline="0" dirty="0" smtClean="0">
                <a:solidFill>
                  <a:schemeClr val="tx1"/>
                </a:solidFill>
                <a:latin typeface="+mn-lt"/>
                <a:ea typeface="ＭＳ Ｐゴシック" panose="020B0600070205080204" pitchFamily="34" charset="-128"/>
                <a:cs typeface="ＭＳ Ｐゴシック" pitchFamily="-65" charset="-128"/>
              </a:rPr>
              <a:t>• paper information </a:t>
            </a:r>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 the top of the report page shows information about the submitted paper. This includes the paper title, the date the report was processed, the word count, the folder the document was submitted from and the number of matching documents found in the selected databases </a:t>
            </a:r>
          </a:p>
          <a:p>
            <a:r>
              <a:rPr lang="en-US" altLang="zh-TW" sz="1200" b="1" i="0" u="none" strike="noStrike" kern="1200" baseline="0" dirty="0" smtClean="0">
                <a:solidFill>
                  <a:schemeClr val="tx1"/>
                </a:solidFill>
                <a:latin typeface="+mn-lt"/>
                <a:ea typeface="ＭＳ Ｐゴシック" panose="020B0600070205080204" pitchFamily="34" charset="-128"/>
                <a:cs typeface="ＭＳ Ｐゴシック" pitchFamily="-65" charset="-128"/>
              </a:rPr>
              <a:t>• paper text </a:t>
            </a:r>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 the text of the submitted paper. Matching text is highlighted in a color that corresponds to the matching source listed on the right side of the Similarity Report </a:t>
            </a:r>
          </a:p>
          <a:p>
            <a:r>
              <a:rPr lang="en-US" altLang="zh-TW" sz="1200" b="1" i="0" u="none" strike="noStrike" kern="1200" baseline="0" dirty="0" smtClean="0">
                <a:solidFill>
                  <a:schemeClr val="tx1"/>
                </a:solidFill>
                <a:latin typeface="+mn-lt"/>
                <a:ea typeface="ＭＳ Ｐゴシック" panose="020B0600070205080204" pitchFamily="34" charset="-128"/>
                <a:cs typeface="ＭＳ Ｐゴシック" pitchFamily="-65" charset="-128"/>
              </a:rPr>
              <a:t>• matching sources </a:t>
            </a:r>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 the list of matching sources for the highlighted areas within the paper text </a:t>
            </a:r>
            <a:endParaRPr lang="zh-TW" altLang="en-US" dirty="0"/>
          </a:p>
        </p:txBody>
      </p:sp>
      <p:sp>
        <p:nvSpPr>
          <p:cNvPr id="4" name="投影片編號版面配置區 3"/>
          <p:cNvSpPr>
            <a:spLocks noGrp="1"/>
          </p:cNvSpPr>
          <p:nvPr>
            <p:ph type="sldNum" sz="quarter" idx="10"/>
          </p:nvPr>
        </p:nvSpPr>
        <p:spPr/>
        <p:txBody>
          <a:bodyPr/>
          <a:lstStyle/>
          <a:p>
            <a:fld id="{A29622CF-E763-4339-AD19-B51FBEEC3C4D}" type="slidenum">
              <a:rPr lang="zh-TW" altLang="en-US" smtClean="0"/>
              <a:pPr/>
              <a:t>27</a:t>
            </a:fld>
            <a:endParaRPr lang="en-US" altLang="zh-TW"/>
          </a:p>
        </p:txBody>
      </p:sp>
    </p:spTree>
    <p:extLst>
      <p:ext uri="{BB962C8B-B14F-4D97-AF65-F5344CB8AC3E}">
        <p14:creationId xmlns:p14="http://schemas.microsoft.com/office/powerpoint/2010/main" val="1558209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u="none" strike="noStrike" kern="1200" baseline="0" dirty="0" smtClean="0">
                <a:solidFill>
                  <a:schemeClr val="tx1"/>
                </a:solidFill>
                <a:latin typeface="+mn-lt"/>
                <a:ea typeface="ＭＳ Ｐゴシック" panose="020B0600070205080204" pitchFamily="34" charset="-128"/>
                <a:cs typeface="ＭＳ Ｐゴシック" pitchFamily="-65" charset="-128"/>
              </a:rPr>
              <a:t>Match Overview </a:t>
            </a:r>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(show highest matches together): A list of all areas of the paper which have similarity to information in the selected search repositories. Matches are color coded and listed from highest to lowest percentage of matching word area to the submission. Only the top or best matches are shown, all underlying matches are visible in the Match Breakdown and All Sources modes </a:t>
            </a:r>
          </a:p>
          <a:p>
            <a:r>
              <a:rPr lang="en-US" altLang="zh-TW" sz="1200" b="1" i="0" u="none" strike="noStrike" kern="1200" baseline="0" dirty="0" smtClean="0">
                <a:solidFill>
                  <a:schemeClr val="tx1"/>
                </a:solidFill>
                <a:latin typeface="+mn-lt"/>
                <a:ea typeface="ＭＳ Ｐゴシック" panose="020B0600070205080204" pitchFamily="34" charset="-128"/>
                <a:cs typeface="ＭＳ Ｐゴシック" pitchFamily="-65" charset="-128"/>
              </a:rPr>
              <a:t>• All Sources</a:t>
            </a:r>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 Allows a user to view matches between the paper and a specific selected source in the content repositories. Contains a full list of all matches found rather than the best matches per area of similarity. This listing is exhaustive but will show all matches found, including any that are obscured in the Match Overview by virtue of being in the same or similar areas as other, better matches </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A29622CF-E763-4339-AD19-B51FBEEC3C4D}" type="slidenum">
              <a:rPr lang="zh-TW" altLang="en-US" smtClean="0"/>
              <a:pPr/>
              <a:t>28</a:t>
            </a:fld>
            <a:endParaRPr lang="en-US" altLang="zh-TW"/>
          </a:p>
        </p:txBody>
      </p:sp>
    </p:spTree>
    <p:extLst>
      <p:ext uri="{BB962C8B-B14F-4D97-AF65-F5344CB8AC3E}">
        <p14:creationId xmlns:p14="http://schemas.microsoft.com/office/powerpoint/2010/main" val="3634651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u="sng" strike="noStrike" kern="1200" baseline="0" dirty="0" smtClean="0">
                <a:solidFill>
                  <a:schemeClr val="tx1"/>
                </a:solidFill>
                <a:latin typeface="+mn-lt"/>
                <a:ea typeface="ＭＳ Ｐゴシック" panose="020B0600070205080204" pitchFamily="34" charset="-128"/>
                <a:cs typeface="ＭＳ Ｐゴシック" pitchFamily="-65" charset="-128"/>
              </a:rPr>
              <a:t>Match Breakdown Mode </a:t>
            </a:r>
            <a:endPar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endParaRPr>
          </a:p>
          <a:p>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By default the Similarity Report opens in Match Overview mode. In some cases, </a:t>
            </a:r>
          </a:p>
          <a:p>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matches to smaller areas of similarity may be obscured by larger matches and not </a:t>
            </a:r>
          </a:p>
          <a:p>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shown on this view mode. To find the underlying sources, hover over the match you </a:t>
            </a:r>
          </a:p>
          <a:p>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would like to view the underlying sources for and click on the arrow icon that appears. </a:t>
            </a:r>
          </a:p>
          <a:p>
            <a:endParaRPr lang="en-US" altLang="zh-TW" sz="1200" b="0" i="0" u="none" strike="noStrike" kern="1200" baseline="0" dirty="0" smtClean="0">
              <a:solidFill>
                <a:schemeClr val="tx1"/>
              </a:solidFill>
              <a:latin typeface="+mn-lt"/>
              <a:ea typeface="ＭＳ Ｐゴシック" panose="020B0600070205080204" pitchFamily="34" charset="-128"/>
            </a:endParaRPr>
          </a:p>
          <a:p>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In this mode all sources that are obscured by the selected top source are listed below </a:t>
            </a:r>
          </a:p>
          <a:p>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the top source. Click on a source to display the highlights for the match. The highlight </a:t>
            </a:r>
          </a:p>
          <a:p>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for the top source match will become lighter and the match to the selected underlying </a:t>
            </a:r>
          </a:p>
          <a:p>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source will be displayed with a darker highlight. </a:t>
            </a:r>
          </a:p>
          <a:p>
            <a:endParaRPr lang="en-US" altLang="zh-TW" sz="1200" b="0" i="0" u="none" strike="noStrike" kern="1200" baseline="0" dirty="0" smtClean="0">
              <a:solidFill>
                <a:schemeClr val="tx1"/>
              </a:solidFill>
              <a:latin typeface="+mn-lt"/>
              <a:ea typeface="ＭＳ Ｐゴシック" panose="020B0600070205080204" pitchFamily="34" charset="-128"/>
            </a:endParaRPr>
          </a:p>
          <a:p>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To return to the Match Overview mode click on the back arrow next to Match </a:t>
            </a:r>
          </a:p>
          <a:p>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Breakdown at the top of the sidebar.</a:t>
            </a:r>
            <a:endParaRPr lang="zh-TW" altLang="en-US" dirty="0"/>
          </a:p>
        </p:txBody>
      </p:sp>
      <p:sp>
        <p:nvSpPr>
          <p:cNvPr id="4" name="投影片編號版面配置區 3"/>
          <p:cNvSpPr>
            <a:spLocks noGrp="1"/>
          </p:cNvSpPr>
          <p:nvPr>
            <p:ph type="sldNum" sz="quarter" idx="10"/>
          </p:nvPr>
        </p:nvSpPr>
        <p:spPr/>
        <p:txBody>
          <a:bodyPr/>
          <a:lstStyle/>
          <a:p>
            <a:fld id="{A29622CF-E763-4339-AD19-B51FBEEC3C4D}" type="slidenum">
              <a:rPr lang="zh-TW" altLang="en-US" smtClean="0"/>
              <a:pPr/>
              <a:t>29</a:t>
            </a:fld>
            <a:endParaRPr lang="en-US" altLang="zh-TW"/>
          </a:p>
        </p:txBody>
      </p:sp>
    </p:spTree>
    <p:extLst>
      <p:ext uri="{BB962C8B-B14F-4D97-AF65-F5344CB8AC3E}">
        <p14:creationId xmlns:p14="http://schemas.microsoft.com/office/powerpoint/2010/main" val="1329320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ＭＳ Ｐゴシック" panose="020B0600070205080204" pitchFamily="34" charset="-128"/>
                <a:cs typeface="ＭＳ Ｐゴシック" pitchFamily="-65" charset="-128"/>
              </a:rPr>
              <a:t>"Sources" refers to a matching source and the accumulative number of matches found for that source.</a:t>
            </a:r>
            <a:endParaRPr lang="zh-TW" altLang="zh-TW" sz="1200" kern="1200" dirty="0" smtClean="0">
              <a:solidFill>
                <a:schemeClr val="tx1"/>
              </a:solidFill>
              <a:effectLst/>
              <a:latin typeface="+mn-lt"/>
              <a:ea typeface="ＭＳ Ｐゴシック" panose="020B0600070205080204" pitchFamily="34" charset="-128"/>
              <a:cs typeface="ＭＳ Ｐゴシック" pitchFamily="-65" charset="-128"/>
            </a:endParaRPr>
          </a:p>
          <a:p>
            <a:r>
              <a:rPr lang="en-US" altLang="zh-TW" sz="1200" kern="1200" dirty="0" smtClean="0">
                <a:solidFill>
                  <a:schemeClr val="tx1"/>
                </a:solidFill>
                <a:effectLst/>
                <a:latin typeface="+mn-lt"/>
                <a:ea typeface="ＭＳ Ｐゴシック" panose="020B0600070205080204" pitchFamily="34" charset="-128"/>
                <a:cs typeface="ＭＳ Ｐゴシック" pitchFamily="-65" charset="-128"/>
              </a:rPr>
              <a:t>"Matches" refers to single match instances that are highlighted within the document text which is a either one of many source matches or the sole match found for a source.</a:t>
            </a:r>
            <a:endParaRPr lang="zh-TW" altLang="zh-TW" sz="1200" kern="1200" dirty="0" smtClean="0">
              <a:solidFill>
                <a:schemeClr val="tx1"/>
              </a:solidFill>
              <a:effectLst/>
              <a:latin typeface="+mn-lt"/>
              <a:ea typeface="ＭＳ Ｐゴシック" panose="020B0600070205080204" pitchFamily="34" charset="-128"/>
              <a:cs typeface="ＭＳ Ｐゴシック" pitchFamily="-65" charset="-128"/>
            </a:endParaRPr>
          </a:p>
          <a:p>
            <a:endPar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endParaRPr>
          </a:p>
          <a:p>
            <a:endParaRPr lang="zh-TW" altLang="en-US" dirty="0"/>
          </a:p>
        </p:txBody>
      </p:sp>
      <p:sp>
        <p:nvSpPr>
          <p:cNvPr id="4" name="投影片編號版面配置區 3"/>
          <p:cNvSpPr>
            <a:spLocks noGrp="1"/>
          </p:cNvSpPr>
          <p:nvPr>
            <p:ph type="sldNum" sz="quarter" idx="10"/>
          </p:nvPr>
        </p:nvSpPr>
        <p:spPr/>
        <p:txBody>
          <a:bodyPr/>
          <a:lstStyle/>
          <a:p>
            <a:fld id="{A29622CF-E763-4339-AD19-B51FBEEC3C4D}" type="slidenum">
              <a:rPr lang="zh-TW" altLang="en-US" smtClean="0"/>
              <a:pPr/>
              <a:t>32</a:t>
            </a:fld>
            <a:endParaRPr lang="en-US" altLang="zh-TW"/>
          </a:p>
        </p:txBody>
      </p:sp>
    </p:spTree>
    <p:extLst>
      <p:ext uri="{BB962C8B-B14F-4D97-AF65-F5344CB8AC3E}">
        <p14:creationId xmlns:p14="http://schemas.microsoft.com/office/powerpoint/2010/main" val="195388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29622CF-E763-4339-AD19-B51FBEEC3C4D}" type="slidenum">
              <a:rPr lang="zh-TW" altLang="en-US" smtClean="0"/>
              <a:pPr/>
              <a:t>4</a:t>
            </a:fld>
            <a:endParaRPr lang="en-US" altLang="zh-TW"/>
          </a:p>
        </p:txBody>
      </p:sp>
    </p:spTree>
    <p:extLst>
      <p:ext uri="{BB962C8B-B14F-4D97-AF65-F5344CB8AC3E}">
        <p14:creationId xmlns:p14="http://schemas.microsoft.com/office/powerpoint/2010/main" val="1223901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u="sng" strike="noStrike" kern="1200" baseline="0" dirty="0" smtClean="0">
                <a:solidFill>
                  <a:schemeClr val="tx1"/>
                </a:solidFill>
                <a:latin typeface="+mn-lt"/>
                <a:ea typeface="ＭＳ Ｐゴシック" panose="020B0600070205080204" pitchFamily="34" charset="-128"/>
                <a:cs typeface="ＭＳ Ｐゴシック" pitchFamily="-65" charset="-128"/>
              </a:rPr>
              <a:t>Excluding a Match </a:t>
            </a:r>
            <a:br>
              <a:rPr lang="en-US" altLang="zh-TW" sz="1200" b="1" i="0" u="sng" strike="noStrike" kern="1200" baseline="0" dirty="0" smtClean="0">
                <a:solidFill>
                  <a:schemeClr val="tx1"/>
                </a:solidFill>
                <a:latin typeface="+mn-lt"/>
                <a:ea typeface="ＭＳ Ｐゴシック" panose="020B0600070205080204" pitchFamily="34" charset="-128"/>
                <a:cs typeface="ＭＳ Ｐゴシック" pitchFamily="-65" charset="-128"/>
              </a:rPr>
            </a:br>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To exclude a match, the user must open a Similarity Report and view it in the similarity report or highest matches mode. </a:t>
            </a:r>
          </a:p>
          <a:p>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To the right of each source listed for a match will be a gray X icon. Click on this icon to exclude </a:t>
            </a:r>
            <a:endParaRPr lang="zh-TW" altLang="en-US" dirty="0"/>
          </a:p>
        </p:txBody>
      </p:sp>
      <p:sp>
        <p:nvSpPr>
          <p:cNvPr id="4" name="投影片編號版面配置區 3"/>
          <p:cNvSpPr>
            <a:spLocks noGrp="1"/>
          </p:cNvSpPr>
          <p:nvPr>
            <p:ph type="sldNum" sz="quarter" idx="10"/>
          </p:nvPr>
        </p:nvSpPr>
        <p:spPr/>
        <p:txBody>
          <a:bodyPr/>
          <a:lstStyle/>
          <a:p>
            <a:fld id="{A29622CF-E763-4339-AD19-B51FBEEC3C4D}" type="slidenum">
              <a:rPr lang="zh-TW" altLang="en-US" smtClean="0"/>
              <a:pPr/>
              <a:t>33</a:t>
            </a:fld>
            <a:endParaRPr lang="en-US" altLang="zh-TW"/>
          </a:p>
        </p:txBody>
      </p:sp>
    </p:spTree>
    <p:extLst>
      <p:ext uri="{BB962C8B-B14F-4D97-AF65-F5344CB8AC3E}">
        <p14:creationId xmlns:p14="http://schemas.microsoft.com/office/powerpoint/2010/main" val="2205491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 </a:t>
            </a:r>
            <a:r>
              <a:rPr lang="en-US" altLang="zh-TW" sz="1200" b="1" i="0" u="none" strike="noStrike" kern="1200" baseline="0" dirty="0" smtClean="0">
                <a:solidFill>
                  <a:schemeClr val="tx1"/>
                </a:solidFill>
                <a:latin typeface="+mn-lt"/>
                <a:ea typeface="ＭＳ Ｐゴシック" panose="020B0600070205080204" pitchFamily="34" charset="-128"/>
                <a:cs typeface="ＭＳ Ｐゴシック" pitchFamily="-65" charset="-128"/>
              </a:rPr>
              <a:t>Similarity Report </a:t>
            </a:r>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 this is the default viewing mode for the Similarity Report. Provides a list of all areas of the paper which have similarity to information in the </a:t>
            </a:r>
            <a:r>
              <a:rPr lang="en-US" altLang="zh-TW" sz="1200" b="0" i="0" u="none" strike="noStrike" kern="1200" baseline="0" dirty="0" err="1" smtClean="0">
                <a:solidFill>
                  <a:schemeClr val="tx1"/>
                </a:solidFill>
                <a:latin typeface="+mn-lt"/>
                <a:ea typeface="ＭＳ Ｐゴシック" panose="020B0600070205080204" pitchFamily="34" charset="-128"/>
                <a:cs typeface="ＭＳ Ｐゴシック" pitchFamily="-65" charset="-128"/>
              </a:rPr>
              <a:t>iThenticate</a:t>
            </a:r>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 databases. Matches are color coded and listed from highest to lowest percentage of matching word area within the submission. Only the top or best matches are shown, all underlying matches are visible in the Content Tracking viewing mode. By clicking on the highlighted area of the text, the matching sources displays the actual source from the website and which part of the original writing was matched with the submitted document </a:t>
            </a:r>
          </a:p>
          <a:p>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 </a:t>
            </a:r>
            <a:r>
              <a:rPr lang="en-US" altLang="zh-TW" sz="1200" b="1" i="0" u="none" strike="noStrike" kern="1200" baseline="0" dirty="0" smtClean="0">
                <a:solidFill>
                  <a:schemeClr val="tx1"/>
                </a:solidFill>
                <a:latin typeface="+mn-lt"/>
                <a:ea typeface="ＭＳ Ｐゴシック" panose="020B0600070205080204" pitchFamily="34" charset="-128"/>
                <a:cs typeface="ＭＳ Ｐゴシック" pitchFamily="-65" charset="-128"/>
              </a:rPr>
              <a:t>Content Tracking </a:t>
            </a:r>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 the content tracking similarity report view mode lists all the matches between the databases and the submitted document. Since </a:t>
            </a:r>
            <a:r>
              <a:rPr lang="en-US" altLang="zh-TW" sz="1200" b="0" i="0" u="none" strike="noStrike" kern="1200" baseline="0" dirty="0" err="1" smtClean="0">
                <a:solidFill>
                  <a:schemeClr val="tx1"/>
                </a:solidFill>
                <a:latin typeface="+mn-lt"/>
                <a:ea typeface="ＭＳ Ｐゴシック" panose="020B0600070205080204" pitchFamily="34" charset="-128"/>
                <a:cs typeface="ＭＳ Ｐゴシック" pitchFamily="-65" charset="-128"/>
              </a:rPr>
              <a:t>iThenticate</a:t>
            </a:r>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 updates its database regularly it may have many matches from the same source. The sources that are the same will specify when they were copied from the internet. </a:t>
            </a:r>
          </a:p>
          <a:p>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 </a:t>
            </a:r>
            <a:r>
              <a:rPr lang="en-US" altLang="zh-TW" sz="1200" b="1" i="0" u="none" strike="noStrike" kern="1200" baseline="0" dirty="0" smtClean="0">
                <a:solidFill>
                  <a:schemeClr val="tx1"/>
                </a:solidFill>
                <a:latin typeface="+mn-lt"/>
                <a:ea typeface="ＭＳ Ｐゴシック" panose="020B0600070205080204" pitchFamily="34" charset="-128"/>
                <a:cs typeface="ＭＳ Ｐゴシック" pitchFamily="-65" charset="-128"/>
              </a:rPr>
              <a:t>Summary Report </a:t>
            </a:r>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 a simple, printable list of the matches found followed by the paper with the matching areas highlighted </a:t>
            </a:r>
          </a:p>
          <a:p>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 </a:t>
            </a:r>
            <a:r>
              <a:rPr lang="en-US" altLang="zh-TW" sz="1200" b="1" i="0" u="none" strike="noStrike" kern="1200" baseline="0" dirty="0" smtClean="0">
                <a:solidFill>
                  <a:schemeClr val="tx1"/>
                </a:solidFill>
                <a:latin typeface="+mn-lt"/>
                <a:ea typeface="ＭＳ Ｐゴシック" panose="020B0600070205080204" pitchFamily="34" charset="-128"/>
                <a:cs typeface="ＭＳ Ｐゴシック" pitchFamily="-65" charset="-128"/>
              </a:rPr>
              <a:t>Largest Matches </a:t>
            </a:r>
            <a:r>
              <a:rPr lang="en-US" altLang="zh-TW" sz="1200" b="0" i="0" u="none" strike="noStrike" kern="1200" baseline="0" dirty="0" smtClean="0">
                <a:solidFill>
                  <a:schemeClr val="tx1"/>
                </a:solidFill>
                <a:latin typeface="+mn-lt"/>
                <a:ea typeface="ＭＳ Ｐゴシック" panose="020B0600070205080204" pitchFamily="34" charset="-128"/>
                <a:cs typeface="ＭＳ Ｐゴシック" pitchFamily="-65" charset="-128"/>
              </a:rPr>
              <a:t>- the report shows the percentage of words that are a part of a matching string of words (with some limited flexibility), in the Content Tracking view the report shows the percentage of matching words for a source regardless of whether or not the words are pieces of matching strings. In some cases, strings from the same source may overlap, in which case, the longer string in the Largest Match view will be displayed.</a:t>
            </a:r>
            <a:endParaRPr lang="zh-TW" altLang="en-US" dirty="0"/>
          </a:p>
        </p:txBody>
      </p:sp>
      <p:sp>
        <p:nvSpPr>
          <p:cNvPr id="4" name="投影片編號版面配置區 3"/>
          <p:cNvSpPr>
            <a:spLocks noGrp="1"/>
          </p:cNvSpPr>
          <p:nvPr>
            <p:ph type="sldNum" sz="quarter" idx="10"/>
          </p:nvPr>
        </p:nvSpPr>
        <p:spPr/>
        <p:txBody>
          <a:bodyPr/>
          <a:lstStyle/>
          <a:p>
            <a:fld id="{A29622CF-E763-4339-AD19-B51FBEEC3C4D}" type="slidenum">
              <a:rPr lang="zh-TW" altLang="en-US" smtClean="0"/>
              <a:pPr/>
              <a:t>34</a:t>
            </a:fld>
            <a:endParaRPr lang="en-US" altLang="zh-TW"/>
          </a:p>
        </p:txBody>
      </p:sp>
    </p:spTree>
    <p:extLst>
      <p:ext uri="{BB962C8B-B14F-4D97-AF65-F5344CB8AC3E}">
        <p14:creationId xmlns:p14="http://schemas.microsoft.com/office/powerpoint/2010/main" val="1413653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1341DD-9A8F-4729-9715-14D47513156C}" type="slidenum">
              <a:rPr lang="en-US" altLang="zh-TW" sz="1200"/>
              <a:pPr/>
              <a:t>36</a:t>
            </a:fld>
            <a:endParaRPr lang="en-US" altLang="zh-TW" sz="1200"/>
          </a:p>
        </p:txBody>
      </p:sp>
    </p:spTree>
    <p:extLst>
      <p:ext uri="{BB962C8B-B14F-4D97-AF65-F5344CB8AC3E}">
        <p14:creationId xmlns:p14="http://schemas.microsoft.com/office/powerpoint/2010/main" val="3468096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在學術界有一種說法，英文的學術文章內文中，如果連續有</a:t>
            </a:r>
            <a:r>
              <a:rPr lang="en-US" altLang="zh-TW" sz="1200" b="0" i="0" kern="1200" dirty="0" smtClean="0">
                <a:solidFill>
                  <a:schemeClr val="tx1"/>
                </a:solidFill>
                <a:effectLst/>
                <a:latin typeface="+mn-lt"/>
                <a:ea typeface="+mn-ea"/>
                <a:cs typeface="+mn-cs"/>
              </a:rPr>
              <a:t>7</a:t>
            </a:r>
            <a:r>
              <a:rPr lang="zh-TW" altLang="en-US" sz="1200" b="0" i="0" kern="1200" dirty="0" smtClean="0">
                <a:solidFill>
                  <a:schemeClr val="tx1"/>
                </a:solidFill>
                <a:effectLst/>
                <a:latin typeface="+mn-lt"/>
                <a:ea typeface="+mn-ea"/>
                <a:cs typeface="+mn-cs"/>
              </a:rPr>
              <a:t>個字與另一篇文章相同，就有抄襲疑慮。但是不同學者、不同領域，對於抄襲有不同的定義，而且要看抄襲的是文字、文法，或是字詞的使用頻率等，</a:t>
            </a:r>
            <a:endParaRPr lang="zh-TW" altLang="en-US" dirty="0"/>
          </a:p>
        </p:txBody>
      </p:sp>
      <p:sp>
        <p:nvSpPr>
          <p:cNvPr id="4" name="投影片編號版面配置區 3"/>
          <p:cNvSpPr>
            <a:spLocks noGrp="1"/>
          </p:cNvSpPr>
          <p:nvPr>
            <p:ph type="sldNum" sz="quarter" idx="10"/>
          </p:nvPr>
        </p:nvSpPr>
        <p:spPr/>
        <p:txBody>
          <a:bodyPr/>
          <a:lstStyle/>
          <a:p>
            <a:fld id="{4726493F-5345-449E-B495-974E0445A074}" type="slidenum">
              <a:rPr lang="zh-TW" altLang="en-US" smtClean="0"/>
              <a:t>37</a:t>
            </a:fld>
            <a:endParaRPr lang="zh-TW" altLang="en-US"/>
          </a:p>
        </p:txBody>
      </p:sp>
    </p:spTree>
    <p:extLst>
      <p:ext uri="{BB962C8B-B14F-4D97-AF65-F5344CB8AC3E}">
        <p14:creationId xmlns:p14="http://schemas.microsoft.com/office/powerpoint/2010/main" val="2409960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要避免抄襲的第一步，就是學習相關規範與正確的寫作格式。每個領域有慣用的格式，但每本期刊仍會制定不同的參考文獻撰寫方式，因此在投稿前，仍然要參閱各期刊所制定的規範</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論文寫作中，常需要引述他人的論點或文章，也是最常發生抄襲／剽竊的情況，如果要引述他人的論點或文章，在學術領域上有其引用的方法。</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例如美國心理學會的規定，如果英文的引述文字在</a:t>
            </a:r>
            <a:r>
              <a:rPr lang="en-US" altLang="zh-TW" sz="1200" b="0" i="0" kern="1200" dirty="0" smtClean="0">
                <a:solidFill>
                  <a:schemeClr val="tx1"/>
                </a:solidFill>
                <a:effectLst/>
                <a:latin typeface="+mn-lt"/>
                <a:ea typeface="+mn-ea"/>
                <a:cs typeface="+mn-cs"/>
              </a:rPr>
              <a:t>40</a:t>
            </a:r>
            <a:r>
              <a:rPr lang="zh-TW" altLang="en-US" sz="1200" b="0" i="0" kern="1200" dirty="0" smtClean="0">
                <a:solidFill>
                  <a:schemeClr val="tx1"/>
                </a:solidFill>
                <a:effectLst/>
                <a:latin typeface="+mn-lt"/>
                <a:ea typeface="+mn-ea"/>
                <a:cs typeface="+mn-cs"/>
              </a:rPr>
              <a:t>字以內時，可直接在文章中引用，前後加上雙引號，並註明出處；如果引述超過</a:t>
            </a:r>
            <a:r>
              <a:rPr lang="en-US" altLang="zh-TW" sz="1200" b="0" i="0" kern="1200" dirty="0" smtClean="0">
                <a:solidFill>
                  <a:schemeClr val="tx1"/>
                </a:solidFill>
                <a:effectLst/>
                <a:latin typeface="+mn-lt"/>
                <a:ea typeface="+mn-ea"/>
                <a:cs typeface="+mn-cs"/>
              </a:rPr>
              <a:t>40</a:t>
            </a:r>
            <a:r>
              <a:rPr lang="zh-TW" altLang="en-US" sz="1200" b="0" i="0" kern="1200" dirty="0" smtClean="0">
                <a:solidFill>
                  <a:schemeClr val="tx1"/>
                </a:solidFill>
                <a:effectLst/>
                <a:latin typeface="+mn-lt"/>
                <a:ea typeface="+mn-ea"/>
                <a:cs typeface="+mn-cs"/>
              </a:rPr>
              <a:t>個字，則將其置於一個獨立方塊文內，並省略引號，從左邊縮排（</a:t>
            </a:r>
            <a:r>
              <a:rPr lang="en-US" altLang="zh-TW" sz="1200" b="0" i="0" kern="1200" dirty="0" smtClean="0">
                <a:solidFill>
                  <a:schemeClr val="tx1"/>
                </a:solidFill>
                <a:effectLst/>
                <a:latin typeface="+mn-lt"/>
                <a:ea typeface="+mn-ea"/>
                <a:cs typeface="+mn-cs"/>
              </a:rPr>
              <a:t>American Psychological Association, 2010</a:t>
            </a:r>
            <a:r>
              <a:rPr lang="zh-TW" altLang="en-US" sz="1200" b="0" i="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4726493F-5345-449E-B495-974E0445A074}" type="slidenum">
              <a:rPr lang="zh-TW" altLang="en-US" smtClean="0"/>
              <a:t>38</a:t>
            </a:fld>
            <a:endParaRPr lang="zh-TW" altLang="en-US"/>
          </a:p>
        </p:txBody>
      </p:sp>
    </p:spTree>
    <p:extLst>
      <p:ext uri="{BB962C8B-B14F-4D97-AF65-F5344CB8AC3E}">
        <p14:creationId xmlns:p14="http://schemas.microsoft.com/office/powerpoint/2010/main" val="3809832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726493F-5345-449E-B495-974E0445A074}" type="slidenum">
              <a:rPr lang="zh-TW" altLang="en-US" smtClean="0"/>
              <a:t>39</a:t>
            </a:fld>
            <a:endParaRPr lang="zh-TW" altLang="en-US"/>
          </a:p>
        </p:txBody>
      </p:sp>
    </p:spTree>
    <p:extLst>
      <p:ext uri="{BB962C8B-B14F-4D97-AF65-F5344CB8AC3E}">
        <p14:creationId xmlns:p14="http://schemas.microsoft.com/office/powerpoint/2010/main" val="1132846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29622CF-E763-4339-AD19-B51FBEEC3C4D}" type="slidenum">
              <a:rPr lang="zh-TW" altLang="en-US" smtClean="0"/>
              <a:pPr/>
              <a:t>43</a:t>
            </a:fld>
            <a:endParaRPr lang="en-US" altLang="zh-TW"/>
          </a:p>
        </p:txBody>
      </p:sp>
    </p:spTree>
    <p:extLst>
      <p:ext uri="{BB962C8B-B14F-4D97-AF65-F5344CB8AC3E}">
        <p14:creationId xmlns:p14="http://schemas.microsoft.com/office/powerpoint/2010/main" val="65114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zh-TW" altLang="en-US" sz="1200" b="1" kern="1200" dirty="0" smtClean="0">
                <a:solidFill>
                  <a:schemeClr val="tx1"/>
                </a:solidFill>
                <a:latin typeface="+mn-ea"/>
                <a:ea typeface="ＭＳ Ｐゴシック" panose="020B0600070205080204" pitchFamily="34" charset="-128"/>
                <a:cs typeface="Arial Unicode MS" panose="020B0604020202020204" pitchFamily="34" charset="-120"/>
              </a:rPr>
              <a:t>美國</a:t>
            </a:r>
            <a:r>
              <a:rPr lang="en-US" altLang="zh-TW" sz="1200" b="1" kern="1200" dirty="0" smtClean="0">
                <a:solidFill>
                  <a:schemeClr val="tx1"/>
                </a:solidFill>
                <a:latin typeface="+mn-ea"/>
                <a:ea typeface="ＭＳ Ｐゴシック" panose="020B0600070205080204" pitchFamily="34" charset="-128"/>
                <a:cs typeface="Arial Unicode MS" panose="020B0604020202020204" pitchFamily="34" charset="-120"/>
              </a:rPr>
              <a:t>Retraction Watch</a:t>
            </a:r>
            <a:r>
              <a:rPr lang="zh-TW" altLang="en-US" sz="1200" b="1" kern="1200" dirty="0" smtClean="0">
                <a:solidFill>
                  <a:schemeClr val="tx1"/>
                </a:solidFill>
                <a:latin typeface="+mn-ea"/>
                <a:ea typeface="ＭＳ Ｐゴシック" panose="020B0600070205080204" pitchFamily="34" charset="-128"/>
                <a:cs typeface="Arial Unicode MS" panose="020B0604020202020204" pitchFamily="34" charset="-120"/>
              </a:rPr>
              <a:t>（撤銷論文觀測站）公告</a:t>
            </a:r>
            <a:r>
              <a:rPr lang="en-US" altLang="zh-TW" sz="1200" b="1" kern="1200" dirty="0" smtClean="0">
                <a:solidFill>
                  <a:schemeClr val="tx1"/>
                </a:solidFill>
                <a:latin typeface="+mn-ea"/>
                <a:ea typeface="ＭＳ Ｐゴシック" panose="020B0600070205080204" pitchFamily="34" charset="-128"/>
                <a:cs typeface="Arial Unicode MS" panose="020B0604020202020204" pitchFamily="34" charset="-120"/>
              </a:rPr>
              <a:t>2015</a:t>
            </a:r>
            <a:r>
              <a:rPr lang="zh-TW" altLang="en-US" sz="1200" b="1" kern="1200" dirty="0" smtClean="0">
                <a:solidFill>
                  <a:schemeClr val="tx1"/>
                </a:solidFill>
                <a:latin typeface="+mn-ea"/>
                <a:ea typeface="ＭＳ Ｐゴシック" panose="020B0600070205080204" pitchFamily="34" charset="-128"/>
                <a:cs typeface="Arial Unicode MS" panose="020B0604020202020204" pitchFamily="34" charset="-120"/>
              </a:rPr>
              <a:t>撤稿排行榜</a:t>
            </a:r>
            <a:endParaRPr lang="en-US" altLang="zh-TW" sz="1200" b="1" kern="1200" dirty="0" smtClean="0">
              <a:solidFill>
                <a:schemeClr val="tx1"/>
              </a:solidFill>
              <a:latin typeface="+mn-ea"/>
              <a:ea typeface="ＭＳ Ｐゴシック" panose="020B0600070205080204" pitchFamily="34" charset="-128"/>
              <a:cs typeface="Arial Unicode MS" panose="020B0604020202020204" pitchFamily="34" charset="-12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zh-CN" altLang="en-US" sz="1200" b="0" i="0" kern="1200" dirty="0" smtClean="0">
                <a:solidFill>
                  <a:schemeClr val="tx1"/>
                </a:solidFill>
                <a:effectLst/>
                <a:latin typeface="+mn-lt"/>
                <a:ea typeface="+mn-ea"/>
                <a:cs typeface="+mn-cs"/>
              </a:rPr>
              <a:t>最典型的是日本前东邦大学麻醉学者</a:t>
            </a:r>
            <a:r>
              <a:rPr lang="en-US" altLang="zh-CN" sz="1200" b="0" i="0" kern="1200" dirty="0" smtClean="0">
                <a:solidFill>
                  <a:schemeClr val="tx1"/>
                </a:solidFill>
                <a:effectLst/>
                <a:latin typeface="+mn-lt"/>
                <a:ea typeface="+mn-ea"/>
                <a:cs typeface="+mn-cs"/>
              </a:rPr>
              <a:t>Yoshitaka </a:t>
            </a:r>
            <a:r>
              <a:rPr lang="en-US" altLang="zh-CN" sz="1200" b="0" i="0" kern="1200" dirty="0" err="1" smtClean="0">
                <a:solidFill>
                  <a:schemeClr val="tx1"/>
                </a:solidFill>
                <a:effectLst/>
                <a:latin typeface="+mn-lt"/>
                <a:ea typeface="+mn-ea"/>
                <a:cs typeface="+mn-cs"/>
              </a:rPr>
              <a:t>Fujii</a:t>
            </a:r>
            <a:r>
              <a:rPr lang="zh-CN" altLang="en-US" sz="1200" b="0" i="0" kern="1200" dirty="0" smtClean="0">
                <a:solidFill>
                  <a:schemeClr val="tx1"/>
                </a:solidFill>
                <a:effectLst/>
                <a:latin typeface="+mn-lt"/>
                <a:ea typeface="+mn-ea"/>
                <a:cs typeface="+mn-cs"/>
              </a:rPr>
              <a:t>，和德国前</a:t>
            </a:r>
            <a:r>
              <a:rPr lang="en-US" altLang="zh-CN" sz="1200" b="0" i="0" kern="1200" dirty="0" err="1" smtClean="0">
                <a:solidFill>
                  <a:schemeClr val="tx1"/>
                </a:solidFill>
                <a:effectLst/>
                <a:latin typeface="+mn-lt"/>
                <a:ea typeface="+mn-ea"/>
                <a:cs typeface="+mn-cs"/>
              </a:rPr>
              <a:t>Ludwighafen</a:t>
            </a:r>
            <a:r>
              <a:rPr lang="zh-CN" altLang="en-US" sz="1200" b="0" i="0" kern="1200" dirty="0" smtClean="0">
                <a:solidFill>
                  <a:schemeClr val="tx1"/>
                </a:solidFill>
                <a:effectLst/>
                <a:latin typeface="+mn-lt"/>
                <a:ea typeface="+mn-ea"/>
                <a:cs typeface="+mn-cs"/>
              </a:rPr>
              <a:t>医院的首席麻醉学家</a:t>
            </a:r>
            <a:r>
              <a:rPr lang="en-US" altLang="zh-CN" sz="1200" b="0" i="0" kern="1200" dirty="0" smtClean="0">
                <a:solidFill>
                  <a:schemeClr val="tx1"/>
                </a:solidFill>
                <a:effectLst/>
                <a:latin typeface="+mn-lt"/>
                <a:ea typeface="+mn-ea"/>
                <a:cs typeface="+mn-cs"/>
              </a:rPr>
              <a:t>Joachim </a:t>
            </a:r>
            <a:r>
              <a:rPr lang="en-US" altLang="zh-CN" sz="1200" b="0" i="0" kern="1200" dirty="0" err="1" smtClean="0">
                <a:solidFill>
                  <a:schemeClr val="tx1"/>
                </a:solidFill>
                <a:effectLst/>
                <a:latin typeface="+mn-lt"/>
                <a:ea typeface="+mn-ea"/>
                <a:cs typeface="+mn-cs"/>
              </a:rPr>
              <a:t>Boldt</a:t>
            </a:r>
            <a:r>
              <a:rPr lang="zh-CN" altLang="en-US"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zh-CN" altLang="en-US" sz="1200" b="0" i="0" kern="1200" dirty="0" smtClean="0">
                <a:solidFill>
                  <a:schemeClr val="tx1"/>
                </a:solidFill>
                <a:effectLst/>
                <a:latin typeface="+mn-lt"/>
                <a:ea typeface="+mn-ea"/>
                <a:cs typeface="+mn-cs"/>
              </a:rPr>
              <a:t>前者被撤了</a:t>
            </a:r>
            <a:r>
              <a:rPr lang="en-US" altLang="zh-CN" sz="1200" b="0" i="0" kern="1200" dirty="0" smtClean="0">
                <a:solidFill>
                  <a:schemeClr val="tx1"/>
                </a:solidFill>
                <a:effectLst/>
                <a:latin typeface="+mn-lt"/>
                <a:ea typeface="+mn-ea"/>
                <a:cs typeface="+mn-cs"/>
              </a:rPr>
              <a:t>183</a:t>
            </a:r>
            <a:r>
              <a:rPr lang="zh-CN" altLang="en-US" sz="1200" b="0" i="0" kern="1200" dirty="0" smtClean="0">
                <a:solidFill>
                  <a:schemeClr val="tx1"/>
                </a:solidFill>
                <a:effectLst/>
                <a:latin typeface="+mn-lt"/>
                <a:ea typeface="+mn-ea"/>
                <a:cs typeface="+mn-cs"/>
              </a:rPr>
              <a:t>篇</a:t>
            </a:r>
            <a:r>
              <a:rPr lang="zh-TW" altLang="en-US" sz="1200" b="0" i="0" kern="1200" dirty="0" smtClean="0">
                <a:solidFill>
                  <a:schemeClr val="tx1"/>
                </a:solidFill>
                <a:effectLst/>
                <a:latin typeface="+mn-lt"/>
                <a:ea typeface="+mn-ea"/>
                <a:cs typeface="+mn-cs"/>
              </a:rPr>
              <a:t>論</a:t>
            </a:r>
            <a:r>
              <a:rPr lang="zh-CN" altLang="en-US" sz="1200" b="0" i="0" kern="1200" dirty="0" smtClean="0">
                <a:solidFill>
                  <a:schemeClr val="tx1"/>
                </a:solidFill>
                <a:effectLst/>
                <a:latin typeface="+mn-lt"/>
                <a:ea typeface="+mn-ea"/>
                <a:cs typeface="+mn-cs"/>
              </a:rPr>
              <a:t>文</a:t>
            </a:r>
            <a:r>
              <a:rPr lang="en-US" altLang="zh-CN"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後</a:t>
            </a:r>
            <a:r>
              <a:rPr lang="zh-CN" altLang="en-US" sz="1200" b="0" i="0" kern="1200" dirty="0" smtClean="0">
                <a:solidFill>
                  <a:schemeClr val="tx1"/>
                </a:solidFill>
                <a:effectLst/>
                <a:latin typeface="+mn-lt"/>
                <a:ea typeface="+mn-ea"/>
                <a:cs typeface="+mn-cs"/>
              </a:rPr>
              <a:t>者被撤了</a:t>
            </a:r>
            <a:r>
              <a:rPr lang="en-US" altLang="zh-CN" sz="1200" b="0" i="0" kern="1200" dirty="0" smtClean="0">
                <a:solidFill>
                  <a:schemeClr val="tx1"/>
                </a:solidFill>
                <a:effectLst/>
                <a:latin typeface="+mn-lt"/>
                <a:ea typeface="+mn-ea"/>
                <a:cs typeface="+mn-cs"/>
              </a:rPr>
              <a:t>94</a:t>
            </a:r>
            <a:r>
              <a:rPr lang="zh-CN" altLang="en-US" sz="1200" b="0" i="0" kern="1200" dirty="0" smtClean="0">
                <a:solidFill>
                  <a:schemeClr val="tx1"/>
                </a:solidFill>
                <a:effectLst/>
                <a:latin typeface="+mn-lt"/>
                <a:ea typeface="+mn-ea"/>
                <a:cs typeface="+mn-cs"/>
              </a:rPr>
              <a:t>篇，分别位</a:t>
            </a:r>
            <a:r>
              <a:rPr lang="zh-TW" altLang="en-US" sz="1200" b="0" i="0" kern="1200" dirty="0" smtClean="0">
                <a:solidFill>
                  <a:schemeClr val="tx1"/>
                </a:solidFill>
                <a:effectLst/>
                <a:latin typeface="+mn-lt"/>
                <a:ea typeface="+mn-ea"/>
                <a:cs typeface="+mn-cs"/>
              </a:rPr>
              <a:t>於</a:t>
            </a:r>
            <a:r>
              <a:rPr lang="zh-CN" altLang="en-US" sz="1200" b="0" i="0" kern="1200" dirty="0" smtClean="0">
                <a:solidFill>
                  <a:schemeClr val="tx1"/>
                </a:solidFill>
                <a:effectLst/>
                <a:latin typeface="+mn-lt"/>
                <a:ea typeface="+mn-ea"/>
                <a:cs typeface="+mn-cs"/>
              </a:rPr>
              <a:t>“排行榜”的一二名。</a:t>
            </a:r>
            <a:endParaRPr lang="en-US" altLang="zh-CN"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台灣前屏東教育大學震遠老師</a:t>
            </a:r>
            <a:r>
              <a:rPr lang="zh-CN" altLang="en-US" sz="1200" b="0" i="0" kern="1200" dirty="0" smtClean="0">
                <a:solidFill>
                  <a:schemeClr val="tx1"/>
                </a:solidFill>
                <a:effectLst/>
                <a:latin typeface="+mn-lt"/>
                <a:ea typeface="ＭＳ Ｐゴシック" panose="020B0600070205080204" pitchFamily="34" charset="-128"/>
                <a:cs typeface="ＭＳ Ｐゴシック" pitchFamily="-65" charset="-128"/>
              </a:rPr>
              <a:t>被撤了</a:t>
            </a:r>
            <a:r>
              <a:rPr lang="en-US" altLang="zh-CN" sz="1200" b="0" i="0" kern="1200" dirty="0" smtClean="0">
                <a:solidFill>
                  <a:schemeClr val="tx1"/>
                </a:solidFill>
                <a:effectLst/>
                <a:latin typeface="+mn-lt"/>
                <a:ea typeface="ＭＳ Ｐゴシック" panose="020B0600070205080204" pitchFamily="34" charset="-128"/>
                <a:cs typeface="ＭＳ Ｐゴシック" pitchFamily="-65" charset="-128"/>
              </a:rPr>
              <a:t>60</a:t>
            </a:r>
            <a:r>
              <a:rPr lang="zh-CN" altLang="en-US" sz="1200" b="0" i="0" kern="1200" dirty="0" smtClean="0">
                <a:solidFill>
                  <a:schemeClr val="tx1"/>
                </a:solidFill>
                <a:effectLst/>
                <a:latin typeface="+mn-lt"/>
                <a:ea typeface="ＭＳ Ｐゴシック" panose="020B0600070205080204" pitchFamily="34" charset="-128"/>
                <a:cs typeface="ＭＳ Ｐゴシック" pitchFamily="-65" charset="-128"/>
              </a:rPr>
              <a:t>篇</a:t>
            </a:r>
            <a:r>
              <a:rPr lang="zh-TW" altLang="en-US" sz="1200" b="0" i="0" kern="1200" dirty="0" smtClean="0">
                <a:solidFill>
                  <a:schemeClr val="tx1"/>
                </a:solidFill>
                <a:effectLst/>
                <a:latin typeface="+mn-lt"/>
                <a:ea typeface="ＭＳ Ｐゴシック" panose="020B0600070205080204" pitchFamily="34" charset="-128"/>
                <a:cs typeface="ＭＳ Ｐゴシック" pitchFamily="-65" charset="-128"/>
              </a:rPr>
              <a:t>論</a:t>
            </a:r>
            <a:r>
              <a:rPr lang="zh-CN" altLang="en-US" sz="1200" b="0" i="0" kern="1200" dirty="0" smtClean="0">
                <a:solidFill>
                  <a:schemeClr val="tx1"/>
                </a:solidFill>
                <a:effectLst/>
                <a:latin typeface="+mn-lt"/>
                <a:ea typeface="ＭＳ Ｐゴシック" panose="020B0600070205080204" pitchFamily="34" charset="-128"/>
                <a:cs typeface="ＭＳ Ｐゴシック" pitchFamily="-65" charset="-128"/>
              </a:rPr>
              <a:t>文</a:t>
            </a:r>
            <a:r>
              <a:rPr lang="zh-TW" altLang="en-US" sz="1200" b="0" i="0" kern="1200" dirty="0" smtClean="0">
                <a:solidFill>
                  <a:schemeClr val="tx1"/>
                </a:solidFill>
                <a:effectLst/>
                <a:latin typeface="+mn-lt"/>
                <a:ea typeface="+mn-ea"/>
                <a:cs typeface="+mn-cs"/>
              </a:rPr>
              <a:t>排行第三名</a:t>
            </a:r>
            <a:r>
              <a:rPr lang="zh-CN" altLang="en-US" sz="1200" b="0" i="0" kern="1200" dirty="0" smtClean="0">
                <a:solidFill>
                  <a:schemeClr val="tx1"/>
                </a:solidFill>
                <a:effectLst/>
                <a:latin typeface="+mn-lt"/>
                <a:ea typeface="+mn-ea"/>
                <a:cs typeface="+mn-cs"/>
              </a:rPr>
              <a:t>。</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在被撤稿的</a:t>
            </a:r>
            <a:r>
              <a:rPr lang="zh-TW" altLang="en-US" sz="1200" b="0" i="0" kern="1200" dirty="0" smtClean="0">
                <a:solidFill>
                  <a:schemeClr val="tx1"/>
                </a:solidFill>
                <a:effectLst/>
                <a:latin typeface="+mn-lt"/>
                <a:ea typeface="+mn-ea"/>
                <a:cs typeface="+mn-cs"/>
              </a:rPr>
              <a:t>論</a:t>
            </a:r>
            <a:r>
              <a:rPr lang="zh-CN" altLang="en-US" sz="1200" b="0" i="0" kern="1200" dirty="0" smtClean="0">
                <a:solidFill>
                  <a:schemeClr val="tx1"/>
                </a:solidFill>
                <a:effectLst/>
                <a:latin typeface="+mn-lt"/>
                <a:ea typeface="+mn-ea"/>
                <a:cs typeface="+mn-cs"/>
              </a:rPr>
              <a:t>文中，</a:t>
            </a:r>
            <a:r>
              <a:rPr lang="en-US" altLang="zh-CN" sz="1200" b="0" i="0" kern="1200" dirty="0" smtClean="0">
                <a:solidFill>
                  <a:schemeClr val="tx1"/>
                </a:solidFill>
                <a:effectLst/>
                <a:latin typeface="+mn-lt"/>
                <a:ea typeface="+mn-ea"/>
                <a:cs typeface="+mn-cs"/>
              </a:rPr>
              <a:t>72%</a:t>
            </a:r>
            <a:r>
              <a:rPr lang="zh-CN" altLang="en-US" sz="1200" b="0" i="0" kern="1200" dirty="0" smtClean="0">
                <a:solidFill>
                  <a:schemeClr val="tx1"/>
                </a:solidFill>
                <a:effectLst/>
                <a:latin typeface="+mn-lt"/>
                <a:ea typeface="+mn-ea"/>
                <a:cs typeface="+mn-cs"/>
              </a:rPr>
              <a:t>被撤稿的文章由</a:t>
            </a:r>
            <a:r>
              <a:rPr lang="zh-TW" altLang="en-US" sz="1200" b="0" i="0" kern="1200" dirty="0" smtClean="0">
                <a:solidFill>
                  <a:schemeClr val="tx1"/>
                </a:solidFill>
                <a:effectLst/>
                <a:latin typeface="+mn-lt"/>
                <a:ea typeface="+mn-ea"/>
                <a:cs typeface="+mn-cs"/>
              </a:rPr>
              <a:t>於</a:t>
            </a:r>
            <a:r>
              <a:rPr lang="zh-CN" altLang="en-US" sz="1200" b="0" i="0" kern="1200" dirty="0" smtClean="0">
                <a:solidFill>
                  <a:schemeClr val="tx1"/>
                </a:solidFill>
                <a:effectLst/>
                <a:latin typeface="+mn-lt"/>
                <a:ea typeface="+mn-ea"/>
                <a:cs typeface="+mn-cs"/>
              </a:rPr>
              <a:t>主</a:t>
            </a:r>
            <a:r>
              <a:rPr lang="zh-TW" altLang="en-US" sz="1200" b="0" i="0" kern="1200" dirty="0" smtClean="0">
                <a:solidFill>
                  <a:schemeClr val="tx1"/>
                </a:solidFill>
                <a:effectLst/>
                <a:latin typeface="+mn-lt"/>
                <a:ea typeface="+mn-ea"/>
                <a:cs typeface="+mn-cs"/>
              </a:rPr>
              <a:t>觀</a:t>
            </a:r>
            <a:r>
              <a:rPr lang="zh-CN" altLang="en-US" sz="1200" b="0" i="0" kern="1200" dirty="0" smtClean="0">
                <a:solidFill>
                  <a:schemeClr val="tx1"/>
                </a:solidFill>
                <a:effectLst/>
                <a:latin typeface="+mn-lt"/>
                <a:ea typeface="+mn-ea"/>
                <a:cs typeface="+mn-cs"/>
              </a:rPr>
              <a:t>的研究</a:t>
            </a:r>
            <a:r>
              <a:rPr lang="zh-TW" altLang="en-US" sz="1200" b="0" i="0" kern="1200" dirty="0" smtClean="0">
                <a:solidFill>
                  <a:schemeClr val="tx1"/>
                </a:solidFill>
                <a:effectLst/>
                <a:latin typeface="+mn-lt"/>
                <a:ea typeface="+mn-ea"/>
                <a:cs typeface="+mn-cs"/>
              </a:rPr>
              <a:t>錯誤</a:t>
            </a:r>
            <a:r>
              <a:rPr lang="zh-CN" altLang="en-US" sz="1200" b="0" i="0" kern="1200" dirty="0" smtClean="0">
                <a:solidFill>
                  <a:schemeClr val="tx1"/>
                </a:solidFill>
                <a:effectLst/>
                <a:latin typeface="+mn-lt"/>
                <a:ea typeface="+mn-ea"/>
                <a:cs typeface="+mn-cs"/>
              </a:rPr>
              <a:t>，及人</a:t>
            </a:r>
            <a:r>
              <a:rPr lang="zh-TW" altLang="en-US" sz="1200" b="0" i="0" kern="1200" dirty="0" smtClean="0">
                <a:solidFill>
                  <a:schemeClr val="tx1"/>
                </a:solidFill>
                <a:effectLst/>
                <a:latin typeface="+mn-lt"/>
                <a:ea typeface="+mn-ea"/>
                <a:cs typeface="+mn-cs"/>
              </a:rPr>
              <a:t>為</a:t>
            </a:r>
            <a:r>
              <a:rPr lang="zh-CN" altLang="en-US" sz="1200" b="0" i="0" kern="1200" dirty="0" smtClean="0">
                <a:solidFill>
                  <a:schemeClr val="tx1"/>
                </a:solidFill>
                <a:effectLst/>
                <a:latin typeface="+mn-lt"/>
                <a:ea typeface="+mn-ea"/>
                <a:cs typeface="+mn-cs"/>
              </a:rPr>
              <a:t>造假。</a:t>
            </a:r>
            <a:endParaRPr lang="zh-TW" altLang="en-US" dirty="0"/>
          </a:p>
        </p:txBody>
      </p:sp>
      <p:sp>
        <p:nvSpPr>
          <p:cNvPr id="4" name="投影片編號版面配置區 3"/>
          <p:cNvSpPr>
            <a:spLocks noGrp="1"/>
          </p:cNvSpPr>
          <p:nvPr>
            <p:ph type="sldNum" sz="quarter" idx="10"/>
          </p:nvPr>
        </p:nvSpPr>
        <p:spPr/>
        <p:txBody>
          <a:bodyPr/>
          <a:lstStyle/>
          <a:p>
            <a:fld id="{4726493F-5345-449E-B495-974E0445A074}" type="slidenum">
              <a:rPr lang="zh-TW" altLang="en-US" smtClean="0"/>
              <a:t>7</a:t>
            </a:fld>
            <a:endParaRPr lang="zh-TW" altLang="en-US"/>
          </a:p>
        </p:txBody>
      </p:sp>
    </p:spTree>
    <p:extLst>
      <p:ext uri="{BB962C8B-B14F-4D97-AF65-F5344CB8AC3E}">
        <p14:creationId xmlns:p14="http://schemas.microsoft.com/office/powerpoint/2010/main" val="4227156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29622CF-E763-4339-AD19-B51FBEEC3C4D}" type="slidenum">
              <a:rPr lang="zh-TW" altLang="en-US" smtClean="0"/>
              <a:pPr/>
              <a:t>8</a:t>
            </a:fld>
            <a:endParaRPr lang="en-US" altLang="zh-TW"/>
          </a:p>
        </p:txBody>
      </p:sp>
    </p:spTree>
    <p:extLst>
      <p:ext uri="{BB962C8B-B14F-4D97-AF65-F5344CB8AC3E}">
        <p14:creationId xmlns:p14="http://schemas.microsoft.com/office/powerpoint/2010/main" val="2989487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1E4AFCA-0D37-44A3-82E6-412C7E5EEB77}" type="slidenum">
              <a:rPr lang="en-GB" smtClean="0"/>
              <a:pPr/>
              <a:t>10</a:t>
            </a:fld>
            <a:endParaRPr lang="en-GB"/>
          </a:p>
        </p:txBody>
      </p:sp>
    </p:spTree>
    <p:extLst>
      <p:ext uri="{BB962C8B-B14F-4D97-AF65-F5344CB8AC3E}">
        <p14:creationId xmlns:p14="http://schemas.microsoft.com/office/powerpoint/2010/main" val="193466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The flowcharts are designed to help editors follow COPE’s Code of Conduct and implement </a:t>
            </a:r>
          </a:p>
          <a:p>
            <a:endParaRPr lang="zh-TW" altLang="en-US" dirty="0"/>
          </a:p>
        </p:txBody>
      </p:sp>
      <p:sp>
        <p:nvSpPr>
          <p:cNvPr id="4" name="投影片編號版面配置區 3"/>
          <p:cNvSpPr>
            <a:spLocks noGrp="1"/>
          </p:cNvSpPr>
          <p:nvPr>
            <p:ph type="sldNum" sz="quarter" idx="10"/>
          </p:nvPr>
        </p:nvSpPr>
        <p:spPr/>
        <p:txBody>
          <a:bodyPr/>
          <a:lstStyle/>
          <a:p>
            <a:fld id="{4726493F-5345-449E-B495-974E0445A074}" type="slidenum">
              <a:rPr lang="zh-TW" altLang="en-US" smtClean="0"/>
              <a:t>12</a:t>
            </a:fld>
            <a:endParaRPr lang="zh-TW" altLang="en-US"/>
          </a:p>
        </p:txBody>
      </p:sp>
    </p:spTree>
    <p:extLst>
      <p:ext uri="{BB962C8B-B14F-4D97-AF65-F5344CB8AC3E}">
        <p14:creationId xmlns:p14="http://schemas.microsoft.com/office/powerpoint/2010/main" val="118857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30" name="Shape 326"/>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2531" name="Shape 32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r>
              <a:rPr lang="en-US" altLang="zh-TW" sz="1100" dirty="0" smtClean="0">
                <a:solidFill>
                  <a:srgbClr val="000000"/>
                </a:solidFill>
              </a:rPr>
              <a:t>The company started as a Peer Review system invented by students. </a:t>
            </a:r>
          </a:p>
        </p:txBody>
      </p:sp>
      <p:sp>
        <p:nvSpPr>
          <p:cNvPr id="22532" name="Shape 32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000000"/>
              </a:buClr>
              <a:buSzPct val="25000"/>
              <a:buFont typeface="Calibri" panose="020F0502020204030204" pitchFamily="34" charset="0"/>
              <a:buNone/>
            </a:pPr>
            <a:fld id="{B32BC2A5-43CD-468A-9F61-2F909CD0FE2E}" type="slidenum">
              <a:rPr lang="en-US" altLang="zh-TW" sz="1200">
                <a:solidFill>
                  <a:srgbClr val="000000"/>
                </a:solidFill>
                <a:latin typeface="Calibri" panose="020F0502020204030204" pitchFamily="34" charset="0"/>
                <a:sym typeface="Calibri" panose="020F0502020204030204" pitchFamily="34" charset="0"/>
              </a:rPr>
              <a:pPr>
                <a:buClr>
                  <a:srgbClr val="000000"/>
                </a:buClr>
                <a:buSzPct val="25000"/>
                <a:buFont typeface="Calibri" panose="020F0502020204030204" pitchFamily="34" charset="0"/>
                <a:buNone/>
              </a:pPr>
              <a:t>16</a:t>
            </a:fld>
            <a:endParaRPr lang="en-US" altLang="zh-TW" sz="1200">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25287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245"/>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6627" name="Shape 24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ct val="25000"/>
            </a:pPr>
            <a:r>
              <a:rPr lang="en-US" altLang="zh-TW" dirty="0" smtClean="0">
                <a:solidFill>
                  <a:srgbClr val="000000"/>
                </a:solidFill>
                <a:latin typeface="Arial" panose="020B0604020202020204" pitchFamily="34" charset="0"/>
                <a:cs typeface="Arial" panose="020B0604020202020204" pitchFamily="34" charset="0"/>
                <a:sym typeface="Arial" panose="020B0604020202020204" pitchFamily="34" charset="0"/>
              </a:rPr>
              <a:t>The effectiveness of Turnitin Evaluation Space has been proven across our large user base. </a:t>
            </a:r>
          </a:p>
          <a:p>
            <a:pPr>
              <a:spcBef>
                <a:spcPct val="0"/>
              </a:spcBef>
              <a:buClr>
                <a:srgbClr val="000000"/>
              </a:buClr>
            </a:pPr>
            <a:endParaRPr lang="zh-TW" altLang="zh-TW" dirty="0"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ct val="0"/>
              </a:spcBef>
              <a:buClr>
                <a:srgbClr val="000000"/>
              </a:buClr>
              <a:buSzPct val="25000"/>
            </a:pPr>
            <a:r>
              <a:rPr lang="en-US" altLang="zh-TW" dirty="0" smtClean="0">
                <a:solidFill>
                  <a:srgbClr val="000000"/>
                </a:solidFill>
                <a:latin typeface="Arial" panose="020B0604020202020204" pitchFamily="34" charset="0"/>
                <a:cs typeface="Arial" panose="020B0604020202020204" pitchFamily="34" charset="0"/>
                <a:sym typeface="Arial" panose="020B0604020202020204" pitchFamily="34" charset="0"/>
              </a:rPr>
              <a:t>Worldwide, secondary customers have reduced unoriginal content by 23% over six years of use. In higher education they have seen a 30%reduction. </a:t>
            </a:r>
          </a:p>
          <a:p>
            <a:pPr>
              <a:spcBef>
                <a:spcPct val="0"/>
              </a:spcBef>
              <a:buClr>
                <a:srgbClr val="000000"/>
              </a:buClr>
            </a:pPr>
            <a:endParaRPr lang="zh-TW" altLang="zh-TW" dirty="0" smtClean="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ct val="0"/>
              </a:spcBef>
              <a:buClr>
                <a:srgbClr val="000000"/>
              </a:buClr>
              <a:buSzPct val="25000"/>
            </a:pPr>
            <a:r>
              <a:rPr lang="en-US" altLang="zh-TW" dirty="0" smtClean="0">
                <a:solidFill>
                  <a:srgbClr val="000000"/>
                </a:solidFill>
                <a:latin typeface="Arial" panose="020B0604020202020204" pitchFamily="34" charset="0"/>
                <a:cs typeface="Arial" panose="020B0604020202020204" pitchFamily="34" charset="0"/>
                <a:sym typeface="Arial" panose="020B0604020202020204" pitchFamily="34" charset="0"/>
              </a:rPr>
              <a:t>In terms of online grading, secondary customers digitally marked 9 million papers in the last academic year. In higher </a:t>
            </a:r>
            <a:r>
              <a:rPr lang="en-US" altLang="zh-TW" dirty="0" err="1" smtClean="0">
                <a:solidFill>
                  <a:srgbClr val="000000"/>
                </a:solidFill>
                <a:latin typeface="Arial" panose="020B0604020202020204" pitchFamily="34" charset="0"/>
                <a:cs typeface="Arial" panose="020B0604020202020204" pitchFamily="34" charset="0"/>
                <a:sym typeface="Arial" panose="020B0604020202020204" pitchFamily="34" charset="0"/>
              </a:rPr>
              <a:t>ed</a:t>
            </a:r>
            <a:r>
              <a:rPr lang="en-US" altLang="zh-TW" dirty="0" smtClean="0">
                <a:solidFill>
                  <a:srgbClr val="000000"/>
                </a:solidFill>
                <a:latin typeface="Arial" panose="020B0604020202020204" pitchFamily="34" charset="0"/>
                <a:cs typeface="Arial" panose="020B0604020202020204" pitchFamily="34" charset="0"/>
                <a:sym typeface="Arial" panose="020B0604020202020204" pitchFamily="34" charset="0"/>
              </a:rPr>
              <a:t>, they marked 14 million papers. </a:t>
            </a:r>
          </a:p>
        </p:txBody>
      </p:sp>
      <p:sp>
        <p:nvSpPr>
          <p:cNvPr id="26628" name="Shape 247"/>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000000"/>
              </a:buClr>
              <a:buSzPct val="25000"/>
              <a:buFont typeface="Calibri" panose="020F0502020204030204" pitchFamily="34" charset="0"/>
              <a:buNone/>
            </a:pPr>
            <a:fld id="{92501B8D-9846-4805-BE8A-94A452C4CC32}" type="slidenum">
              <a:rPr lang="en-US" altLang="zh-TW" sz="1200">
                <a:solidFill>
                  <a:srgbClr val="000000"/>
                </a:solidFill>
                <a:latin typeface="Calibri" panose="020F0502020204030204" pitchFamily="34" charset="0"/>
                <a:sym typeface="Calibri" panose="020F0502020204030204" pitchFamily="34" charset="0"/>
              </a:rPr>
              <a:pPr>
                <a:buClr>
                  <a:srgbClr val="000000"/>
                </a:buClr>
                <a:buSzPct val="25000"/>
                <a:buFont typeface="Calibri" panose="020F0502020204030204" pitchFamily="34" charset="0"/>
                <a:buNone/>
              </a:pPr>
              <a:t>18</a:t>
            </a:fld>
            <a:endParaRPr lang="en-US" altLang="zh-TW" sz="1200">
              <a:solidFill>
                <a:srgbClr val="000000"/>
              </a:solidFill>
              <a:latin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61948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53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30C788-EF12-49DA-B054-F1FAB1864246}" type="slidenum">
              <a:rPr lang="zh-TW" altLang="en-US" sz="1200"/>
              <a:pPr/>
              <a:t>19</a:t>
            </a:fld>
            <a:endParaRPr lang="en-US" altLang="zh-TW" sz="1200"/>
          </a:p>
        </p:txBody>
      </p:sp>
    </p:spTree>
    <p:extLst>
      <p:ext uri="{BB962C8B-B14F-4D97-AF65-F5344CB8AC3E}">
        <p14:creationId xmlns:p14="http://schemas.microsoft.com/office/powerpoint/2010/main" val="3876796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bg bwMode="auto">
      <p:bgPr>
        <a:solidFill>
          <a:schemeClr val="bg1"/>
        </a:solidFill>
        <a:effectLst/>
      </p:bgPr>
    </p:bg>
    <p:spTree>
      <p:nvGrpSpPr>
        <p:cNvPr id="1" name=""/>
        <p:cNvGrpSpPr/>
        <p:nvPr/>
      </p:nvGrpSpPr>
      <p:grpSpPr>
        <a:xfrm>
          <a:off x="0" y="0"/>
          <a:ext cx="0" cy="0"/>
          <a:chOff x="0" y="0"/>
          <a:chExt cx="0" cy="0"/>
        </a:xfrm>
      </p:grpSpPr>
      <p:sp>
        <p:nvSpPr>
          <p:cNvPr id="4" name="Rectangle 89"/>
          <p:cNvSpPr>
            <a:spLocks noChangeArrowheads="1"/>
          </p:cNvSpPr>
          <p:nvPr userDrawn="1"/>
        </p:nvSpPr>
        <p:spPr bwMode="gray">
          <a:xfrm>
            <a:off x="9144000" y="0"/>
            <a:ext cx="228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zh-TW"/>
          </a:p>
        </p:txBody>
      </p:sp>
      <p:sp>
        <p:nvSpPr>
          <p:cNvPr id="5" name="Text Box 87"/>
          <p:cNvSpPr txBox="1">
            <a:spLocks noChangeArrowheads="1"/>
          </p:cNvSpPr>
          <p:nvPr userDrawn="1"/>
        </p:nvSpPr>
        <p:spPr bwMode="auto">
          <a:xfrm>
            <a:off x="8610600" y="6705600"/>
            <a:ext cx="3698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2400">
                <a:solidFill>
                  <a:schemeClr val="tx1"/>
                </a:solidFill>
                <a:latin typeface="Arial" panose="020B0604020202020204" pitchFamily="34" charset="0"/>
                <a:ea typeface="MS PGothic" pitchFamily="34" charset="-128"/>
              </a:defRPr>
            </a:lvl1pPr>
            <a:lvl2pPr marL="742950" indent="-285750">
              <a:defRPr sz="2400">
                <a:solidFill>
                  <a:schemeClr val="tx1"/>
                </a:solidFill>
                <a:latin typeface="Arial" panose="020B0604020202020204" pitchFamily="34" charset="0"/>
                <a:ea typeface="MS PGothic" pitchFamily="34" charset="-128"/>
              </a:defRPr>
            </a:lvl2pPr>
            <a:lvl3pPr marL="1143000" indent="-228600">
              <a:defRPr sz="2400">
                <a:solidFill>
                  <a:schemeClr val="tx1"/>
                </a:solidFill>
                <a:latin typeface="Arial" panose="020B0604020202020204" pitchFamily="34" charset="0"/>
                <a:ea typeface="MS PGothic" pitchFamily="34" charset="-128"/>
              </a:defRPr>
            </a:lvl3pPr>
            <a:lvl4pPr marL="1600200" indent="-228600">
              <a:defRPr sz="2400">
                <a:solidFill>
                  <a:schemeClr val="tx1"/>
                </a:solidFill>
                <a:latin typeface="Arial" panose="020B0604020202020204" pitchFamily="34" charset="0"/>
                <a:ea typeface="MS PGothic" pitchFamily="34" charset="-128"/>
              </a:defRPr>
            </a:lvl4pPr>
            <a:lvl5pPr marL="2057400" indent="-228600">
              <a:defRPr sz="2400">
                <a:solidFill>
                  <a:schemeClr val="tx1"/>
                </a:solidFill>
                <a:latin typeface="Arial" panose="020B060402020202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algn="r">
              <a:defRPr/>
            </a:pPr>
            <a:r>
              <a:rPr lang="en-US" altLang="zh-TW" sz="800" smtClean="0">
                <a:solidFill>
                  <a:srgbClr val="666666"/>
                </a:solidFill>
                <a:latin typeface="Calibri" panose="020F0502020204030204" pitchFamily="34" charset="0"/>
              </a:rPr>
              <a:t>[ </a:t>
            </a:r>
            <a:fld id="{DED49D1E-B589-46D1-8E25-1745A2813B2B}" type="slidenum">
              <a:rPr lang="en-US" altLang="zh-TW" sz="800" smtClean="0">
                <a:solidFill>
                  <a:srgbClr val="666666"/>
                </a:solidFill>
                <a:latin typeface="Calibri" panose="020F0502020204030204" pitchFamily="34" charset="0"/>
              </a:rPr>
              <a:pPr algn="r">
                <a:defRPr/>
              </a:pPr>
              <a:t>‹#›</a:t>
            </a:fld>
            <a:r>
              <a:rPr lang="en-US" altLang="zh-TW" sz="800" smtClean="0">
                <a:solidFill>
                  <a:srgbClr val="666666"/>
                </a:solidFill>
                <a:latin typeface="Calibri" panose="020F0502020204030204" pitchFamily="34" charset="0"/>
              </a:rPr>
              <a:t> ]</a:t>
            </a:r>
          </a:p>
        </p:txBody>
      </p:sp>
      <p:cxnSp>
        <p:nvCxnSpPr>
          <p:cNvPr id="7" name="Straight Connector 13"/>
          <p:cNvCxnSpPr>
            <a:cxnSpLocks noChangeShapeType="1"/>
          </p:cNvCxnSpPr>
          <p:nvPr userDrawn="1"/>
        </p:nvCxnSpPr>
        <p:spPr bwMode="auto">
          <a:xfrm rot="5400000">
            <a:off x="-688181" y="4420394"/>
            <a:ext cx="4572000" cy="1588"/>
          </a:xfrm>
          <a:prstGeom prst="line">
            <a:avLst/>
          </a:prstGeom>
          <a:noFill/>
          <a:ln w="38100" cap="rnd" algn="ctr">
            <a:solidFill>
              <a:schemeClr val="accent1"/>
            </a:solidFill>
            <a:prstDash val="sysDot"/>
            <a:round/>
            <a:headEnd/>
            <a:tailEnd/>
          </a:ln>
          <a:extLst>
            <a:ext uri="{909E8E84-426E-40DD-AFC4-6F175D3DCCD1}">
              <a14:hiddenFill xmlns:a14="http://schemas.microsoft.com/office/drawing/2010/main">
                <a:noFill/>
              </a14:hiddenFill>
            </a:ext>
          </a:extLst>
        </p:spPr>
      </p:cxnSp>
      <p:sp>
        <p:nvSpPr>
          <p:cNvPr id="6147" name="Rectangle 3"/>
          <p:cNvSpPr>
            <a:spLocks noGrp="1" noChangeArrowheads="1"/>
          </p:cNvSpPr>
          <p:nvPr>
            <p:ph type="subTitle" idx="1"/>
          </p:nvPr>
        </p:nvSpPr>
        <p:spPr>
          <a:xfrm>
            <a:off x="1624553" y="5125620"/>
            <a:ext cx="6629400" cy="392415"/>
          </a:xfrm>
        </p:spPr>
        <p:txBody>
          <a:bodyPr/>
          <a:lstStyle>
            <a:lvl1pPr marL="0" indent="0" algn="l">
              <a:lnSpc>
                <a:spcPct val="110000"/>
              </a:lnSpc>
              <a:spcBef>
                <a:spcPct val="0"/>
              </a:spcBef>
              <a:spcAft>
                <a:spcPct val="0"/>
              </a:spcAft>
              <a:buFont typeface="Wingdings" pitchFamily="23" charset="2"/>
              <a:buNone/>
              <a:defRPr sz="1800" b="0" i="0">
                <a:solidFill>
                  <a:srgbClr val="E51937"/>
                </a:solidFill>
                <a:latin typeface="Georgia"/>
                <a:cs typeface="Georgia"/>
              </a:defRPr>
            </a:lvl1pPr>
          </a:lstStyle>
          <a:p>
            <a:r>
              <a:rPr lang="en-US" dirty="0"/>
              <a:t>Click to edit Master subtitle style</a:t>
            </a:r>
          </a:p>
        </p:txBody>
      </p:sp>
      <p:sp>
        <p:nvSpPr>
          <p:cNvPr id="6146" name="Rectangle 2"/>
          <p:cNvSpPr>
            <a:spLocks noGrp="1" noChangeArrowheads="1"/>
          </p:cNvSpPr>
          <p:nvPr>
            <p:ph type="ctrTitle"/>
          </p:nvPr>
        </p:nvSpPr>
        <p:spPr>
          <a:xfrm>
            <a:off x="1597025" y="4604320"/>
            <a:ext cx="6629400" cy="459100"/>
          </a:xfrm>
        </p:spPr>
        <p:txBody>
          <a:bodyPr anchor="b"/>
          <a:lstStyle>
            <a:lvl1pPr algn="l">
              <a:lnSpc>
                <a:spcPct val="110000"/>
              </a:lnSpc>
              <a:defRPr sz="2200" b="0" i="0">
                <a:solidFill>
                  <a:schemeClr val="bg1"/>
                </a:solidFill>
                <a:effectLst/>
                <a:latin typeface="Georgia"/>
                <a:cs typeface="Georgia"/>
              </a:defRPr>
            </a:lvl1pPr>
          </a:lstStyle>
          <a:p>
            <a:r>
              <a:rPr lang="en-US" dirty="0"/>
              <a:t>Click to edit Master title style</a:t>
            </a:r>
          </a:p>
        </p:txBody>
      </p:sp>
      <p:pic>
        <p:nvPicPr>
          <p:cNvPr id="3" name="圖片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125" y="112324"/>
            <a:ext cx="2971800" cy="495300"/>
          </a:xfrm>
          <a:prstGeom prst="rect">
            <a:avLst/>
          </a:prstGeom>
        </p:spPr>
      </p:pic>
      <p:pic>
        <p:nvPicPr>
          <p:cNvPr id="9" name="圖片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318080"/>
            <a:ext cx="9144000" cy="2643859"/>
          </a:xfrm>
          <a:prstGeom prst="rect">
            <a:avLst/>
          </a:prstGeom>
        </p:spPr>
      </p:pic>
    </p:spTree>
    <p:extLst>
      <p:ext uri="{BB962C8B-B14F-4D97-AF65-F5344CB8AC3E}">
        <p14:creationId xmlns:p14="http://schemas.microsoft.com/office/powerpoint/2010/main" val="174414967"/>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5" name="群組 6"/>
          <p:cNvGrpSpPr>
            <a:grpSpLocks/>
          </p:cNvGrpSpPr>
          <p:nvPr userDrawn="1"/>
        </p:nvGrpSpPr>
        <p:grpSpPr bwMode="auto">
          <a:xfrm>
            <a:off x="12" y="6365875"/>
            <a:ext cx="9143988" cy="492125"/>
            <a:chOff x="12" y="6366000"/>
            <a:chExt cx="9144000" cy="492000"/>
          </a:xfrm>
        </p:grpSpPr>
        <p:sp>
          <p:nvSpPr>
            <p:cNvPr id="6" name="Shape 320"/>
            <p:cNvSpPr txBox="1">
              <a:spLocks noChangeArrowheads="1"/>
            </p:cNvSpPr>
            <p:nvPr/>
          </p:nvSpPr>
          <p:spPr bwMode="auto">
            <a:xfrm>
              <a:off x="7077774" y="6605367"/>
              <a:ext cx="1723500" cy="2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FFFFFF"/>
                </a:buClr>
                <a:buSzPct val="25000"/>
                <a:buFont typeface="Helvetica Neue"/>
                <a:buNone/>
              </a:pPr>
              <a:r>
                <a:rPr lang="en-US" altLang="zh-TW" sz="600">
                  <a:solidFill>
                    <a:srgbClr val="9FC5E8"/>
                  </a:solidFill>
                  <a:latin typeface="Helvetica Neue"/>
                  <a:ea typeface="Helvetica Neue"/>
                  <a:cs typeface="Helvetica Neue"/>
                  <a:sym typeface="Helvetica Neue"/>
                </a:rPr>
                <a:t>© 2015 Turnitin LLC. Company confidential.</a:t>
              </a:r>
            </a:p>
          </p:txBody>
        </p:sp>
        <p:sp>
          <p:nvSpPr>
            <p:cNvPr id="7" name="Shape 322"/>
            <p:cNvSpPr>
              <a:spLocks noChangeArrowheads="1"/>
            </p:cNvSpPr>
            <p:nvPr/>
          </p:nvSpPr>
          <p:spPr bwMode="auto">
            <a:xfrm>
              <a:off x="12" y="6366000"/>
              <a:ext cx="9144000" cy="492000"/>
            </a:xfrm>
            <a:prstGeom prst="rect">
              <a:avLst/>
            </a:prstGeom>
            <a:solidFill>
              <a:srgbClr val="338B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zh-TW" altLang="zh-TW">
                <a:solidFill>
                  <a:srgbClr val="1E7BBB"/>
                </a:solidFill>
              </a:endParaRPr>
            </a:p>
          </p:txBody>
        </p:sp>
      </p:grpSp>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smtClean="0"/>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10" name="日期版面配置區 3"/>
          <p:cNvSpPr>
            <a:spLocks noGrp="1"/>
          </p:cNvSpPr>
          <p:nvPr>
            <p:ph type="dt" sz="half" idx="10"/>
          </p:nvPr>
        </p:nvSpPr>
        <p:spPr/>
        <p:txBody>
          <a:bodyPr/>
          <a:lstStyle>
            <a:lvl1pPr>
              <a:defRPr/>
            </a:lvl1pPr>
          </a:lstStyle>
          <a:p>
            <a:fld id="{06B4A213-72E2-4C2A-9BB6-9B4433A6BFD3}" type="datetime1">
              <a:rPr lang="zh-TW" altLang="en-US"/>
              <a:pPr/>
              <a:t>2017/1/2</a:t>
            </a:fld>
            <a:endParaRPr lang="en-US" altLang="zh-TW"/>
          </a:p>
        </p:txBody>
      </p:sp>
      <p:sp>
        <p:nvSpPr>
          <p:cNvPr id="11" name="頁尾版面配置區 4"/>
          <p:cNvSpPr>
            <a:spLocks noGrp="1"/>
          </p:cNvSpPr>
          <p:nvPr>
            <p:ph type="ftr" sz="quarter" idx="11"/>
          </p:nvPr>
        </p:nvSpPr>
        <p:spPr/>
        <p:txBody>
          <a:bodyPr/>
          <a:lstStyle>
            <a:lvl1pPr>
              <a:defRPr/>
            </a:lvl1pPr>
          </a:lstStyle>
          <a:p>
            <a:endParaRPr lang="zh-TW" altLang="en-US"/>
          </a:p>
        </p:txBody>
      </p:sp>
      <p:sp>
        <p:nvSpPr>
          <p:cNvPr id="12" name="投影片編號版面配置區 5"/>
          <p:cNvSpPr>
            <a:spLocks noGrp="1"/>
          </p:cNvSpPr>
          <p:nvPr>
            <p:ph type="sldNum" sz="quarter" idx="12"/>
          </p:nvPr>
        </p:nvSpPr>
        <p:spPr/>
        <p:txBody>
          <a:bodyPr/>
          <a:lstStyle>
            <a:lvl1pPr>
              <a:defRPr/>
            </a:lvl1pPr>
          </a:lstStyle>
          <a:p>
            <a:fld id="{C7C3277D-27DB-437D-AD9E-9A92CDA381AB}" type="slidenum">
              <a:rPr lang="zh-TW" altLang="en-US"/>
              <a:pPr/>
              <a:t>‹#›</a:t>
            </a:fld>
            <a:endParaRPr lang="en-US" altLang="zh-TW"/>
          </a:p>
        </p:txBody>
      </p:sp>
      <p:pic>
        <p:nvPicPr>
          <p:cNvPr id="13" name="圖片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57950" y="6433276"/>
            <a:ext cx="2138772" cy="356462"/>
          </a:xfrm>
          <a:prstGeom prst="rect">
            <a:avLst/>
          </a:prstGeom>
        </p:spPr>
      </p:pic>
    </p:spTree>
    <p:extLst>
      <p:ext uri="{BB962C8B-B14F-4D97-AF65-F5344CB8AC3E}">
        <p14:creationId xmlns:p14="http://schemas.microsoft.com/office/powerpoint/2010/main" val="1315078984"/>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grpSp>
        <p:nvGrpSpPr>
          <p:cNvPr id="4" name="群組 6"/>
          <p:cNvGrpSpPr>
            <a:grpSpLocks/>
          </p:cNvGrpSpPr>
          <p:nvPr userDrawn="1"/>
        </p:nvGrpSpPr>
        <p:grpSpPr bwMode="auto">
          <a:xfrm>
            <a:off x="0" y="6365875"/>
            <a:ext cx="9144000" cy="492125"/>
            <a:chOff x="0" y="6366000"/>
            <a:chExt cx="9144012" cy="492000"/>
          </a:xfrm>
        </p:grpSpPr>
        <p:sp>
          <p:nvSpPr>
            <p:cNvPr id="5" name="Shape 320"/>
            <p:cNvSpPr txBox="1">
              <a:spLocks noChangeArrowheads="1"/>
            </p:cNvSpPr>
            <p:nvPr/>
          </p:nvSpPr>
          <p:spPr bwMode="auto">
            <a:xfrm>
              <a:off x="7077774" y="6605367"/>
              <a:ext cx="1723500" cy="2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FFFFFF"/>
                </a:buClr>
                <a:buSzPct val="25000"/>
                <a:buFont typeface="Helvetica Neue"/>
                <a:buNone/>
              </a:pPr>
              <a:r>
                <a:rPr lang="en-US" altLang="zh-TW" sz="600">
                  <a:solidFill>
                    <a:srgbClr val="9FC5E8"/>
                  </a:solidFill>
                  <a:latin typeface="Helvetica Neue"/>
                  <a:ea typeface="Helvetica Neue"/>
                  <a:cs typeface="Helvetica Neue"/>
                  <a:sym typeface="Helvetica Neue"/>
                </a:rPr>
                <a:t>© 2015 Turnitin LLC. Company confidential.</a:t>
              </a:r>
            </a:p>
          </p:txBody>
        </p:sp>
        <p:sp>
          <p:nvSpPr>
            <p:cNvPr id="6" name="Shape 322"/>
            <p:cNvSpPr>
              <a:spLocks noChangeArrowheads="1"/>
            </p:cNvSpPr>
            <p:nvPr/>
          </p:nvSpPr>
          <p:spPr bwMode="auto">
            <a:xfrm>
              <a:off x="12" y="6366000"/>
              <a:ext cx="9144000" cy="492000"/>
            </a:xfrm>
            <a:prstGeom prst="rect">
              <a:avLst/>
            </a:prstGeom>
            <a:solidFill>
              <a:srgbClr val="338B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zh-TW" altLang="zh-TW">
                <a:solidFill>
                  <a:srgbClr val="1E7BBB"/>
                </a:solidFill>
              </a:endParaRPr>
            </a:p>
          </p:txBody>
        </p:sp>
        <p:sp>
          <p:nvSpPr>
            <p:cNvPr id="8" name="Shape 324"/>
            <p:cNvSpPr txBox="1">
              <a:spLocks noChangeArrowheads="1"/>
            </p:cNvSpPr>
            <p:nvPr userDrawn="1"/>
          </p:nvSpPr>
          <p:spPr bwMode="auto">
            <a:xfrm>
              <a:off x="0" y="6366000"/>
              <a:ext cx="2664000" cy="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FFFFFF"/>
                </a:buClr>
                <a:buFont typeface="Helvetica Neue"/>
                <a:buNone/>
              </a:pPr>
              <a:endParaRPr lang="en-US" altLang="zh-TW" dirty="0">
                <a:solidFill>
                  <a:srgbClr val="CFE2F3"/>
                </a:solidFill>
                <a:latin typeface="Helvetica Neue"/>
                <a:ea typeface="Helvetica Neue"/>
                <a:cs typeface="Helvetica Neue"/>
                <a:sym typeface="Helvetica Neue"/>
              </a:endParaRPr>
            </a:p>
          </p:txBody>
        </p:sp>
      </p:grpSp>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9" name="日期版面配置區 3"/>
          <p:cNvSpPr>
            <a:spLocks noGrp="1"/>
          </p:cNvSpPr>
          <p:nvPr>
            <p:ph type="dt" sz="half" idx="10"/>
          </p:nvPr>
        </p:nvSpPr>
        <p:spPr/>
        <p:txBody>
          <a:bodyPr/>
          <a:lstStyle>
            <a:lvl1pPr>
              <a:defRPr/>
            </a:lvl1pPr>
          </a:lstStyle>
          <a:p>
            <a:fld id="{DED2AEC9-A96F-4E13-90EA-C6CBF8C844D1}" type="datetime1">
              <a:rPr lang="zh-TW" altLang="en-US"/>
              <a:pPr/>
              <a:t>2017/1/2</a:t>
            </a:fld>
            <a:endParaRPr lang="en-US" altLang="zh-TW"/>
          </a:p>
        </p:txBody>
      </p:sp>
      <p:sp>
        <p:nvSpPr>
          <p:cNvPr id="10" name="頁尾版面配置區 4"/>
          <p:cNvSpPr>
            <a:spLocks noGrp="1"/>
          </p:cNvSpPr>
          <p:nvPr>
            <p:ph type="ftr" sz="quarter" idx="11"/>
          </p:nvPr>
        </p:nvSpPr>
        <p:spPr/>
        <p:txBody>
          <a:bodyPr/>
          <a:lstStyle>
            <a:lvl1pPr>
              <a:defRPr/>
            </a:lvl1pPr>
          </a:lstStyle>
          <a:p>
            <a:endParaRPr lang="zh-TW" altLang="en-US"/>
          </a:p>
        </p:txBody>
      </p:sp>
      <p:sp>
        <p:nvSpPr>
          <p:cNvPr id="11" name="投影片編號版面配置區 5"/>
          <p:cNvSpPr>
            <a:spLocks noGrp="1"/>
          </p:cNvSpPr>
          <p:nvPr>
            <p:ph type="sldNum" sz="quarter" idx="12"/>
          </p:nvPr>
        </p:nvSpPr>
        <p:spPr/>
        <p:txBody>
          <a:bodyPr/>
          <a:lstStyle>
            <a:lvl1pPr>
              <a:defRPr/>
            </a:lvl1pPr>
          </a:lstStyle>
          <a:p>
            <a:fld id="{9666E41B-7AB9-4F78-93EF-AD46FC938C7A}" type="slidenum">
              <a:rPr lang="zh-TW" altLang="en-US"/>
              <a:pPr/>
              <a:t>‹#›</a:t>
            </a:fld>
            <a:endParaRPr lang="en-US" altLang="zh-TW"/>
          </a:p>
        </p:txBody>
      </p:sp>
      <p:pic>
        <p:nvPicPr>
          <p:cNvPr id="12" name="圖片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57950" y="6433276"/>
            <a:ext cx="2138772" cy="356462"/>
          </a:xfrm>
          <a:prstGeom prst="rect">
            <a:avLst/>
          </a:prstGeom>
        </p:spPr>
      </p:pic>
    </p:spTree>
    <p:extLst>
      <p:ext uri="{BB962C8B-B14F-4D97-AF65-F5344CB8AC3E}">
        <p14:creationId xmlns:p14="http://schemas.microsoft.com/office/powerpoint/2010/main" val="1330498895"/>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grpSp>
        <p:nvGrpSpPr>
          <p:cNvPr id="4" name="群組 6"/>
          <p:cNvGrpSpPr>
            <a:grpSpLocks/>
          </p:cNvGrpSpPr>
          <p:nvPr userDrawn="1"/>
        </p:nvGrpSpPr>
        <p:grpSpPr bwMode="auto">
          <a:xfrm>
            <a:off x="12" y="6365875"/>
            <a:ext cx="9143988" cy="492125"/>
            <a:chOff x="12" y="6366000"/>
            <a:chExt cx="9144000" cy="492000"/>
          </a:xfrm>
        </p:grpSpPr>
        <p:sp>
          <p:nvSpPr>
            <p:cNvPr id="5" name="Shape 320"/>
            <p:cNvSpPr txBox="1">
              <a:spLocks noChangeArrowheads="1"/>
            </p:cNvSpPr>
            <p:nvPr/>
          </p:nvSpPr>
          <p:spPr bwMode="auto">
            <a:xfrm>
              <a:off x="7077774" y="6605367"/>
              <a:ext cx="1723500" cy="2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FFFFFF"/>
                </a:buClr>
                <a:buSzPct val="25000"/>
                <a:buFont typeface="Helvetica Neue"/>
                <a:buNone/>
              </a:pPr>
              <a:r>
                <a:rPr lang="en-US" altLang="zh-TW" sz="600">
                  <a:solidFill>
                    <a:srgbClr val="9FC5E8"/>
                  </a:solidFill>
                  <a:latin typeface="Helvetica Neue"/>
                  <a:ea typeface="Helvetica Neue"/>
                  <a:cs typeface="Helvetica Neue"/>
                  <a:sym typeface="Helvetica Neue"/>
                </a:rPr>
                <a:t>© 2015 Turnitin LLC. Company confidential.</a:t>
              </a:r>
            </a:p>
          </p:txBody>
        </p:sp>
        <p:sp>
          <p:nvSpPr>
            <p:cNvPr id="6" name="Shape 322"/>
            <p:cNvSpPr>
              <a:spLocks noChangeArrowheads="1"/>
            </p:cNvSpPr>
            <p:nvPr/>
          </p:nvSpPr>
          <p:spPr bwMode="auto">
            <a:xfrm>
              <a:off x="12" y="6366000"/>
              <a:ext cx="9144000" cy="492000"/>
            </a:xfrm>
            <a:prstGeom prst="rect">
              <a:avLst/>
            </a:prstGeom>
            <a:solidFill>
              <a:srgbClr val="338B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zh-TW" altLang="zh-TW">
                <a:solidFill>
                  <a:srgbClr val="1E7BBB"/>
                </a:solidFill>
              </a:endParaRPr>
            </a:p>
          </p:txBody>
        </p:sp>
      </p:grpSp>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9" name="日期版面配置區 3"/>
          <p:cNvSpPr>
            <a:spLocks noGrp="1"/>
          </p:cNvSpPr>
          <p:nvPr>
            <p:ph type="dt" sz="half" idx="10"/>
          </p:nvPr>
        </p:nvSpPr>
        <p:spPr/>
        <p:txBody>
          <a:bodyPr/>
          <a:lstStyle>
            <a:lvl1pPr>
              <a:defRPr/>
            </a:lvl1pPr>
          </a:lstStyle>
          <a:p>
            <a:fld id="{CA539628-B2BD-429F-B14E-00095A06A822}" type="datetime1">
              <a:rPr lang="zh-TW" altLang="en-US"/>
              <a:pPr/>
              <a:t>2017/1/2</a:t>
            </a:fld>
            <a:endParaRPr lang="en-US" altLang="zh-TW"/>
          </a:p>
        </p:txBody>
      </p:sp>
      <p:sp>
        <p:nvSpPr>
          <p:cNvPr id="10" name="頁尾版面配置區 4"/>
          <p:cNvSpPr>
            <a:spLocks noGrp="1"/>
          </p:cNvSpPr>
          <p:nvPr>
            <p:ph type="ftr" sz="quarter" idx="11"/>
          </p:nvPr>
        </p:nvSpPr>
        <p:spPr/>
        <p:txBody>
          <a:bodyPr/>
          <a:lstStyle>
            <a:lvl1pPr>
              <a:defRPr/>
            </a:lvl1pPr>
          </a:lstStyle>
          <a:p>
            <a:endParaRPr lang="zh-TW" altLang="en-US"/>
          </a:p>
        </p:txBody>
      </p:sp>
      <p:sp>
        <p:nvSpPr>
          <p:cNvPr id="11" name="投影片編號版面配置區 5"/>
          <p:cNvSpPr>
            <a:spLocks noGrp="1"/>
          </p:cNvSpPr>
          <p:nvPr>
            <p:ph type="sldNum" sz="quarter" idx="12"/>
          </p:nvPr>
        </p:nvSpPr>
        <p:spPr/>
        <p:txBody>
          <a:bodyPr/>
          <a:lstStyle>
            <a:lvl1pPr>
              <a:defRPr/>
            </a:lvl1pPr>
          </a:lstStyle>
          <a:p>
            <a:fld id="{82F5F85B-BC0E-45FE-863D-4CE3D40BEA20}" type="slidenum">
              <a:rPr lang="zh-TW" altLang="en-US"/>
              <a:pPr/>
              <a:t>‹#›</a:t>
            </a:fld>
            <a:endParaRPr lang="en-US" altLang="zh-TW"/>
          </a:p>
        </p:txBody>
      </p:sp>
      <p:pic>
        <p:nvPicPr>
          <p:cNvPr id="12" name="圖片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57950" y="6433276"/>
            <a:ext cx="2138772" cy="356462"/>
          </a:xfrm>
          <a:prstGeom prst="rect">
            <a:avLst/>
          </a:prstGeom>
        </p:spPr>
      </p:pic>
    </p:spTree>
    <p:extLst>
      <p:ext uri="{BB962C8B-B14F-4D97-AF65-F5344CB8AC3E}">
        <p14:creationId xmlns:p14="http://schemas.microsoft.com/office/powerpoint/2010/main" val="3589948706"/>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lternate Title Slide">
    <p:spTree>
      <p:nvGrpSpPr>
        <p:cNvPr id="1" name=""/>
        <p:cNvGrpSpPr/>
        <p:nvPr/>
      </p:nvGrpSpPr>
      <p:grpSpPr>
        <a:xfrm>
          <a:off x="0" y="0"/>
          <a:ext cx="0" cy="0"/>
          <a:chOff x="0" y="0"/>
          <a:chExt cx="0" cy="0"/>
        </a:xfrm>
      </p:grpSpPr>
      <p:cxnSp>
        <p:nvCxnSpPr>
          <p:cNvPr id="4" name="Straight Connector 2"/>
          <p:cNvCxnSpPr>
            <a:cxnSpLocks noChangeShapeType="1"/>
          </p:cNvCxnSpPr>
          <p:nvPr userDrawn="1"/>
        </p:nvCxnSpPr>
        <p:spPr bwMode="auto">
          <a:xfrm rot="5400000">
            <a:off x="1904207" y="5410994"/>
            <a:ext cx="2592387" cy="3175"/>
          </a:xfrm>
          <a:prstGeom prst="line">
            <a:avLst/>
          </a:prstGeom>
          <a:noFill/>
          <a:ln w="38100" cap="rnd" algn="ctr">
            <a:solidFill>
              <a:schemeClr val="accent1"/>
            </a:solidFill>
            <a:prstDash val="sysDot"/>
            <a:round/>
            <a:headEnd/>
            <a:tailEnd/>
          </a:ln>
          <a:extLst>
            <a:ext uri="{909E8E84-426E-40DD-AFC4-6F175D3DCCD1}">
              <a14:hiddenFill xmlns:a14="http://schemas.microsoft.com/office/drawing/2010/main">
                <a:noFill/>
              </a14:hiddenFill>
            </a:ext>
          </a:extLst>
        </p:spPr>
      </p:cxnSp>
      <p:sp>
        <p:nvSpPr>
          <p:cNvPr id="5" name="Rectangle 3"/>
          <p:cNvSpPr>
            <a:spLocks noChangeArrowheads="1"/>
          </p:cNvSpPr>
          <p:nvPr userDrawn="1"/>
        </p:nvSpPr>
        <p:spPr bwMode="auto">
          <a:xfrm>
            <a:off x="3200400" y="2133600"/>
            <a:ext cx="5486400" cy="1676400"/>
          </a:xfrm>
          <a:prstGeom prst="rect">
            <a:avLst/>
          </a:prstGeom>
          <a:solidFill>
            <a:srgbClr val="487590"/>
          </a:solidFill>
          <a:ln>
            <a:noFill/>
          </a:ln>
          <a:extLst>
            <a:ext uri="{91240B29-F687-4F45-9708-019B960494DF}">
              <a14:hiddenLine xmlns:a14="http://schemas.microsoft.com/office/drawing/2010/main" w="19050"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endParaRPr lang="en-US" altLang="zh-TW" sz="1800"/>
          </a:p>
        </p:txBody>
      </p:sp>
      <p:pic>
        <p:nvPicPr>
          <p:cNvPr id="6" name="Picture 4" descr="laptop1.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2133600"/>
            <a:ext cx="26558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76601" y="3276600"/>
            <a:ext cx="5334000" cy="459100"/>
          </a:xfrm>
        </p:spPr>
        <p:txBody>
          <a:bodyPr/>
          <a:lstStyle>
            <a:lvl1pPr>
              <a:lnSpc>
                <a:spcPct val="110000"/>
              </a:lnSpc>
              <a:defRPr sz="2200"/>
            </a:lvl1pPr>
          </a:lstStyle>
          <a:p>
            <a:r>
              <a:rPr lang="en-US" dirty="0" smtClean="0"/>
              <a:t>Click to edit Master title style</a:t>
            </a:r>
            <a:endParaRPr lang="en-US" dirty="0"/>
          </a:p>
        </p:txBody>
      </p:sp>
      <p:sp>
        <p:nvSpPr>
          <p:cNvPr id="8" name="Rectangle 3"/>
          <p:cNvSpPr>
            <a:spLocks noGrp="1" noChangeArrowheads="1"/>
          </p:cNvSpPr>
          <p:nvPr>
            <p:ph type="subTitle" idx="1"/>
          </p:nvPr>
        </p:nvSpPr>
        <p:spPr>
          <a:xfrm>
            <a:off x="3276600" y="4191000"/>
            <a:ext cx="5334000" cy="392415"/>
          </a:xfrm>
        </p:spPr>
        <p:txBody>
          <a:bodyPr/>
          <a:lstStyle>
            <a:lvl1pPr marL="0" indent="0" algn="l">
              <a:lnSpc>
                <a:spcPct val="110000"/>
              </a:lnSpc>
              <a:spcBef>
                <a:spcPct val="0"/>
              </a:spcBef>
              <a:spcAft>
                <a:spcPct val="0"/>
              </a:spcAft>
              <a:buFont typeface="Wingdings" pitchFamily="23" charset="2"/>
              <a:buNone/>
              <a:defRPr sz="1800" b="0" i="0">
                <a:solidFill>
                  <a:srgbClr val="E51937"/>
                </a:solidFill>
                <a:latin typeface="Georgia"/>
                <a:cs typeface="Georgia"/>
              </a:defRPr>
            </a:lvl1pPr>
          </a:lstStyle>
          <a:p>
            <a:r>
              <a:rPr lang="en-US" dirty="0"/>
              <a:t>Click to edit Master subtitle style</a:t>
            </a:r>
          </a:p>
        </p:txBody>
      </p:sp>
      <p:pic>
        <p:nvPicPr>
          <p:cNvPr id="9" name="圖片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1000" y="1524000"/>
            <a:ext cx="2754600" cy="459100"/>
          </a:xfrm>
          <a:prstGeom prst="rect">
            <a:avLst/>
          </a:prstGeom>
        </p:spPr>
      </p:pic>
    </p:spTree>
    <p:extLst>
      <p:ext uri="{BB962C8B-B14F-4D97-AF65-F5344CB8AC3E}">
        <p14:creationId xmlns:p14="http://schemas.microsoft.com/office/powerpoint/2010/main" val="4264552265"/>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Section Header">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8234480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4" name="群組 6"/>
          <p:cNvGrpSpPr>
            <a:grpSpLocks/>
          </p:cNvGrpSpPr>
          <p:nvPr userDrawn="1"/>
        </p:nvGrpSpPr>
        <p:grpSpPr bwMode="auto">
          <a:xfrm>
            <a:off x="0" y="6365875"/>
            <a:ext cx="9144000" cy="492125"/>
            <a:chOff x="0" y="6366000"/>
            <a:chExt cx="9144012" cy="492000"/>
          </a:xfrm>
        </p:grpSpPr>
        <p:sp>
          <p:nvSpPr>
            <p:cNvPr id="5" name="Shape 320"/>
            <p:cNvSpPr txBox="1">
              <a:spLocks noChangeArrowheads="1"/>
            </p:cNvSpPr>
            <p:nvPr/>
          </p:nvSpPr>
          <p:spPr bwMode="auto">
            <a:xfrm>
              <a:off x="7077774" y="6605367"/>
              <a:ext cx="1723500" cy="2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FFFFFF"/>
                </a:buClr>
                <a:buSzPct val="25000"/>
                <a:buFont typeface="Helvetica Neue"/>
                <a:buNone/>
              </a:pPr>
              <a:r>
                <a:rPr lang="en-US" altLang="zh-TW" sz="600">
                  <a:solidFill>
                    <a:srgbClr val="9FC5E8"/>
                  </a:solidFill>
                  <a:latin typeface="Helvetica Neue"/>
                  <a:ea typeface="Helvetica Neue"/>
                  <a:cs typeface="Helvetica Neue"/>
                  <a:sym typeface="Helvetica Neue"/>
                </a:rPr>
                <a:t>© 2015 Turnitin LLC. Company confidential.</a:t>
              </a:r>
            </a:p>
          </p:txBody>
        </p:sp>
        <p:sp>
          <p:nvSpPr>
            <p:cNvPr id="6" name="Shape 322"/>
            <p:cNvSpPr>
              <a:spLocks noChangeArrowheads="1"/>
            </p:cNvSpPr>
            <p:nvPr/>
          </p:nvSpPr>
          <p:spPr bwMode="auto">
            <a:xfrm>
              <a:off x="12" y="6366000"/>
              <a:ext cx="9144000" cy="492000"/>
            </a:xfrm>
            <a:prstGeom prst="rect">
              <a:avLst/>
            </a:prstGeom>
            <a:solidFill>
              <a:srgbClr val="338B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zh-TW" altLang="zh-TW">
                <a:solidFill>
                  <a:srgbClr val="1E7BBB"/>
                </a:solidFill>
              </a:endParaRPr>
            </a:p>
          </p:txBody>
        </p:sp>
        <p:sp>
          <p:nvSpPr>
            <p:cNvPr id="8" name="Shape 324"/>
            <p:cNvSpPr txBox="1">
              <a:spLocks noChangeArrowheads="1"/>
            </p:cNvSpPr>
            <p:nvPr/>
          </p:nvSpPr>
          <p:spPr bwMode="auto">
            <a:xfrm>
              <a:off x="0" y="6366000"/>
              <a:ext cx="2664000" cy="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FFFFFF"/>
                </a:buClr>
                <a:buFont typeface="Helvetica Neue"/>
                <a:buNone/>
              </a:pPr>
              <a:endParaRPr lang="en-US" altLang="zh-TW" dirty="0">
                <a:solidFill>
                  <a:srgbClr val="CFE2F3"/>
                </a:solidFill>
                <a:latin typeface="Helvetica Neue"/>
                <a:ea typeface="Helvetica Neue"/>
                <a:cs typeface="Helvetica Neue"/>
                <a:sym typeface="Helvetica Neue"/>
              </a:endParaRPr>
            </a:p>
          </p:txBody>
        </p:sp>
      </p:grpSp>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9" name="日期版面配置區 3"/>
          <p:cNvSpPr>
            <a:spLocks noGrp="1"/>
          </p:cNvSpPr>
          <p:nvPr>
            <p:ph type="dt" sz="half" idx="10"/>
          </p:nvPr>
        </p:nvSpPr>
        <p:spPr/>
        <p:txBody>
          <a:bodyPr/>
          <a:lstStyle>
            <a:lvl1pPr>
              <a:defRPr/>
            </a:lvl1pPr>
          </a:lstStyle>
          <a:p>
            <a:fld id="{B696D804-135A-47C0-9126-CE007D16A42B}" type="datetime1">
              <a:rPr lang="zh-TW" altLang="en-US"/>
              <a:pPr/>
              <a:t>2017/1/2</a:t>
            </a:fld>
            <a:endParaRPr lang="en-US" altLang="zh-TW" dirty="0"/>
          </a:p>
        </p:txBody>
      </p:sp>
      <p:sp>
        <p:nvSpPr>
          <p:cNvPr id="11" name="投影片編號版面配置區 5"/>
          <p:cNvSpPr>
            <a:spLocks noGrp="1"/>
          </p:cNvSpPr>
          <p:nvPr>
            <p:ph type="sldNum" sz="quarter" idx="12"/>
          </p:nvPr>
        </p:nvSpPr>
        <p:spPr/>
        <p:txBody>
          <a:bodyPr/>
          <a:lstStyle>
            <a:lvl1pPr>
              <a:defRPr/>
            </a:lvl1pPr>
          </a:lstStyle>
          <a:p>
            <a:fld id="{BF44D66D-3370-4AEA-A612-05F53D485F31}" type="slidenum">
              <a:rPr lang="zh-TW" altLang="en-US"/>
              <a:pPr/>
              <a:t>‹#›</a:t>
            </a:fld>
            <a:endParaRPr lang="en-US" altLang="zh-TW" dirty="0"/>
          </a:p>
        </p:txBody>
      </p:sp>
      <p:grpSp>
        <p:nvGrpSpPr>
          <p:cNvPr id="13" name="群組 12"/>
          <p:cNvGrpSpPr/>
          <p:nvPr userDrawn="1"/>
        </p:nvGrpSpPr>
        <p:grpSpPr>
          <a:xfrm>
            <a:off x="5108460" y="6400800"/>
            <a:ext cx="3048175" cy="338554"/>
            <a:chOff x="5108460" y="6343243"/>
            <a:chExt cx="3048175" cy="338554"/>
          </a:xfrm>
        </p:grpSpPr>
        <p:pic>
          <p:nvPicPr>
            <p:cNvPr id="14" name="圖片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32749" y="6376678"/>
              <a:ext cx="1523886" cy="253981"/>
            </a:xfrm>
            <a:prstGeom prst="rect">
              <a:avLst/>
            </a:prstGeom>
          </p:spPr>
        </p:pic>
        <p:sp>
          <p:nvSpPr>
            <p:cNvPr id="15" name="矩形 14"/>
            <p:cNvSpPr/>
            <p:nvPr userDrawn="1"/>
          </p:nvSpPr>
          <p:spPr>
            <a:xfrm flipH="1">
              <a:off x="5108460" y="6343243"/>
              <a:ext cx="1711497" cy="338554"/>
            </a:xfrm>
            <a:prstGeom prst="rect">
              <a:avLst/>
            </a:prstGeom>
          </p:spPr>
          <p:txBody>
            <a:bodyPr wrap="square">
              <a:spAutoFit/>
            </a:bodyPr>
            <a:lstStyle/>
            <a:p>
              <a:r>
                <a:rPr lang="en-US" altLang="zh-TW" sz="1600" b="1" dirty="0" smtClean="0">
                  <a:effectLst/>
                </a:rPr>
                <a:t>iGroup Taiwan</a:t>
              </a:r>
              <a:endParaRPr lang="zh-TW" altLang="en-US" sz="1600" b="1" dirty="0">
                <a:effectLst/>
              </a:endParaRPr>
            </a:p>
          </p:txBody>
        </p:sp>
      </p:grpSp>
    </p:spTree>
    <p:extLst>
      <p:ext uri="{BB962C8B-B14F-4D97-AF65-F5344CB8AC3E}">
        <p14:creationId xmlns:p14="http://schemas.microsoft.com/office/powerpoint/2010/main" val="1773972822"/>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4" name="群組 6"/>
          <p:cNvGrpSpPr>
            <a:grpSpLocks/>
          </p:cNvGrpSpPr>
          <p:nvPr userDrawn="1"/>
        </p:nvGrpSpPr>
        <p:grpSpPr bwMode="auto">
          <a:xfrm>
            <a:off x="107471" y="6229350"/>
            <a:ext cx="9067800" cy="492125"/>
            <a:chOff x="12" y="6366000"/>
            <a:chExt cx="9144000" cy="492000"/>
          </a:xfrm>
        </p:grpSpPr>
        <p:sp>
          <p:nvSpPr>
            <p:cNvPr id="5" name="Shape 320"/>
            <p:cNvSpPr txBox="1">
              <a:spLocks noChangeArrowheads="1"/>
            </p:cNvSpPr>
            <p:nvPr/>
          </p:nvSpPr>
          <p:spPr bwMode="auto">
            <a:xfrm>
              <a:off x="7077774" y="6605367"/>
              <a:ext cx="1723500" cy="2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FFFFFF"/>
                </a:buClr>
                <a:buSzPct val="25000"/>
                <a:buFont typeface="Helvetica Neue"/>
                <a:buNone/>
              </a:pPr>
              <a:r>
                <a:rPr lang="en-US" altLang="zh-TW" sz="600">
                  <a:solidFill>
                    <a:srgbClr val="9FC5E8"/>
                  </a:solidFill>
                  <a:latin typeface="Helvetica Neue"/>
                  <a:ea typeface="Helvetica Neue"/>
                  <a:cs typeface="Helvetica Neue"/>
                  <a:sym typeface="Helvetica Neue"/>
                </a:rPr>
                <a:t>© 2015 Turnitin LLC. Company confidential.</a:t>
              </a:r>
            </a:p>
          </p:txBody>
        </p:sp>
        <p:sp>
          <p:nvSpPr>
            <p:cNvPr id="6" name="Shape 322"/>
            <p:cNvSpPr>
              <a:spLocks noChangeArrowheads="1"/>
            </p:cNvSpPr>
            <p:nvPr/>
          </p:nvSpPr>
          <p:spPr bwMode="auto">
            <a:xfrm>
              <a:off x="12" y="6366000"/>
              <a:ext cx="9144000" cy="492000"/>
            </a:xfrm>
            <a:prstGeom prst="rect">
              <a:avLst/>
            </a:prstGeom>
            <a:solidFill>
              <a:srgbClr val="338B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zh-TW" altLang="zh-TW">
                <a:solidFill>
                  <a:srgbClr val="1E7BBB"/>
                </a:solidFill>
              </a:endParaRPr>
            </a:p>
          </p:txBody>
        </p:sp>
      </p:grpSp>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日期版面配置區 3"/>
          <p:cNvSpPr>
            <a:spLocks noGrp="1"/>
          </p:cNvSpPr>
          <p:nvPr>
            <p:ph type="dt" sz="half" idx="10"/>
          </p:nvPr>
        </p:nvSpPr>
        <p:spPr/>
        <p:txBody>
          <a:bodyPr/>
          <a:lstStyle>
            <a:lvl1pPr>
              <a:defRPr/>
            </a:lvl1pPr>
          </a:lstStyle>
          <a:p>
            <a:fld id="{EAE74ED8-8120-4A38-9127-2F0DD1C8E6FF}" type="datetime1">
              <a:rPr lang="zh-TW" altLang="en-US"/>
              <a:pPr/>
              <a:t>2017/1/2</a:t>
            </a:fld>
            <a:endParaRPr lang="en-US" altLang="zh-TW"/>
          </a:p>
        </p:txBody>
      </p:sp>
      <p:sp>
        <p:nvSpPr>
          <p:cNvPr id="10" name="頁尾版面配置區 4"/>
          <p:cNvSpPr>
            <a:spLocks noGrp="1"/>
          </p:cNvSpPr>
          <p:nvPr>
            <p:ph type="ftr" sz="quarter" idx="11"/>
          </p:nvPr>
        </p:nvSpPr>
        <p:spPr/>
        <p:txBody>
          <a:bodyPr/>
          <a:lstStyle>
            <a:lvl1pPr>
              <a:defRPr/>
            </a:lvl1pPr>
          </a:lstStyle>
          <a:p>
            <a:endParaRPr lang="zh-TW" altLang="en-US"/>
          </a:p>
        </p:txBody>
      </p:sp>
      <p:sp>
        <p:nvSpPr>
          <p:cNvPr id="11" name="投影片編號版面配置區 5"/>
          <p:cNvSpPr>
            <a:spLocks noGrp="1"/>
          </p:cNvSpPr>
          <p:nvPr>
            <p:ph type="sldNum" sz="quarter" idx="12"/>
          </p:nvPr>
        </p:nvSpPr>
        <p:spPr>
          <a:xfrm>
            <a:off x="6457836" y="6329958"/>
            <a:ext cx="2057400" cy="365125"/>
          </a:xfrm>
        </p:spPr>
        <p:txBody>
          <a:bodyPr/>
          <a:lstStyle>
            <a:lvl1pPr>
              <a:defRPr/>
            </a:lvl1pPr>
          </a:lstStyle>
          <a:p>
            <a:fld id="{8C75ACC1-EFCB-4F07-BC82-D6CDA9F7F846}" type="slidenum">
              <a:rPr lang="zh-TW" altLang="en-US"/>
              <a:pPr/>
              <a:t>‹#›</a:t>
            </a:fld>
            <a:endParaRPr lang="en-US" altLang="zh-TW" dirty="0"/>
          </a:p>
        </p:txBody>
      </p:sp>
      <p:sp>
        <p:nvSpPr>
          <p:cNvPr id="14" name="投影片編號版面配置區 5"/>
          <p:cNvSpPr txBox="1">
            <a:spLocks/>
          </p:cNvSpPr>
          <p:nvPr userDrawn="1"/>
        </p:nvSpPr>
        <p:spPr>
          <a:xfrm>
            <a:off x="6991350" y="6484807"/>
            <a:ext cx="20574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900" kern="1200">
                <a:solidFill>
                  <a:srgbClr val="898989"/>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endParaRPr lang="en-US" altLang="zh-TW" dirty="0"/>
          </a:p>
        </p:txBody>
      </p:sp>
      <p:grpSp>
        <p:nvGrpSpPr>
          <p:cNvPr id="7" name="群組 6"/>
          <p:cNvGrpSpPr/>
          <p:nvPr userDrawn="1"/>
        </p:nvGrpSpPr>
        <p:grpSpPr>
          <a:xfrm>
            <a:off x="5108460" y="6343243"/>
            <a:ext cx="3048175" cy="338554"/>
            <a:chOff x="5108460" y="6343243"/>
            <a:chExt cx="3048175" cy="338554"/>
          </a:xfrm>
        </p:grpSpPr>
        <p:pic>
          <p:nvPicPr>
            <p:cNvPr id="15" name="圖片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32749" y="6376678"/>
              <a:ext cx="1523886" cy="253981"/>
            </a:xfrm>
            <a:prstGeom prst="rect">
              <a:avLst/>
            </a:prstGeom>
          </p:spPr>
        </p:pic>
        <p:sp>
          <p:nvSpPr>
            <p:cNvPr id="16" name="矩形 15"/>
            <p:cNvSpPr/>
            <p:nvPr userDrawn="1"/>
          </p:nvSpPr>
          <p:spPr>
            <a:xfrm flipH="1">
              <a:off x="5108460" y="6343243"/>
              <a:ext cx="1711497" cy="338554"/>
            </a:xfrm>
            <a:prstGeom prst="rect">
              <a:avLst/>
            </a:prstGeom>
          </p:spPr>
          <p:txBody>
            <a:bodyPr wrap="square">
              <a:spAutoFit/>
            </a:bodyPr>
            <a:lstStyle/>
            <a:p>
              <a:r>
                <a:rPr lang="en-US" altLang="zh-TW" sz="1600" b="1" dirty="0" smtClean="0">
                  <a:effectLst/>
                </a:rPr>
                <a:t>iGroup Taiwan</a:t>
              </a:r>
              <a:endParaRPr lang="zh-TW" altLang="en-US" sz="1600" b="1" dirty="0">
                <a:effectLst/>
              </a:endParaRPr>
            </a:p>
          </p:txBody>
        </p:sp>
      </p:grpSp>
    </p:spTree>
    <p:extLst>
      <p:ext uri="{BB962C8B-B14F-4D97-AF65-F5344CB8AC3E}">
        <p14:creationId xmlns:p14="http://schemas.microsoft.com/office/powerpoint/2010/main" val="1579392234"/>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grpSp>
        <p:nvGrpSpPr>
          <p:cNvPr id="4" name="群組 6"/>
          <p:cNvGrpSpPr>
            <a:grpSpLocks/>
          </p:cNvGrpSpPr>
          <p:nvPr userDrawn="1"/>
        </p:nvGrpSpPr>
        <p:grpSpPr bwMode="auto">
          <a:xfrm>
            <a:off x="12" y="6365875"/>
            <a:ext cx="9143988" cy="492125"/>
            <a:chOff x="12" y="6366000"/>
            <a:chExt cx="9144000" cy="492000"/>
          </a:xfrm>
        </p:grpSpPr>
        <p:sp>
          <p:nvSpPr>
            <p:cNvPr id="5" name="Shape 320"/>
            <p:cNvSpPr txBox="1">
              <a:spLocks noChangeArrowheads="1"/>
            </p:cNvSpPr>
            <p:nvPr/>
          </p:nvSpPr>
          <p:spPr bwMode="auto">
            <a:xfrm>
              <a:off x="7077774" y="6605367"/>
              <a:ext cx="1723500" cy="2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FFFFFF"/>
                </a:buClr>
                <a:buSzPct val="25000"/>
                <a:buFont typeface="Helvetica Neue"/>
                <a:buNone/>
              </a:pPr>
              <a:r>
                <a:rPr lang="en-US" altLang="zh-TW" sz="600">
                  <a:solidFill>
                    <a:srgbClr val="9FC5E8"/>
                  </a:solidFill>
                  <a:latin typeface="Helvetica Neue"/>
                  <a:ea typeface="Helvetica Neue"/>
                  <a:cs typeface="Helvetica Neue"/>
                  <a:sym typeface="Helvetica Neue"/>
                </a:rPr>
                <a:t>© 2015 Turnitin LLC. Company confidential.</a:t>
              </a:r>
            </a:p>
          </p:txBody>
        </p:sp>
        <p:sp>
          <p:nvSpPr>
            <p:cNvPr id="6" name="Shape 322"/>
            <p:cNvSpPr>
              <a:spLocks noChangeArrowheads="1"/>
            </p:cNvSpPr>
            <p:nvPr/>
          </p:nvSpPr>
          <p:spPr bwMode="auto">
            <a:xfrm>
              <a:off x="12" y="6366000"/>
              <a:ext cx="9144000" cy="492000"/>
            </a:xfrm>
            <a:prstGeom prst="rect">
              <a:avLst/>
            </a:prstGeom>
            <a:solidFill>
              <a:srgbClr val="338B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zh-TW" altLang="zh-TW">
                <a:solidFill>
                  <a:srgbClr val="1E7BBB"/>
                </a:solidFill>
              </a:endParaRPr>
            </a:p>
          </p:txBody>
        </p:sp>
      </p:grpSp>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9" name="日期版面配置區 3"/>
          <p:cNvSpPr>
            <a:spLocks noGrp="1"/>
          </p:cNvSpPr>
          <p:nvPr>
            <p:ph type="dt" sz="half" idx="10"/>
          </p:nvPr>
        </p:nvSpPr>
        <p:spPr/>
        <p:txBody>
          <a:bodyPr/>
          <a:lstStyle>
            <a:lvl1pPr>
              <a:defRPr/>
            </a:lvl1pPr>
          </a:lstStyle>
          <a:p>
            <a:fld id="{FE826572-4745-46EC-8F74-602DA0D81653}" type="datetime1">
              <a:rPr lang="zh-TW" altLang="en-US"/>
              <a:pPr/>
              <a:t>2017/1/2</a:t>
            </a:fld>
            <a:endParaRPr lang="en-US" altLang="zh-TW"/>
          </a:p>
        </p:txBody>
      </p:sp>
      <p:sp>
        <p:nvSpPr>
          <p:cNvPr id="10" name="頁尾版面配置區 4"/>
          <p:cNvSpPr>
            <a:spLocks noGrp="1"/>
          </p:cNvSpPr>
          <p:nvPr>
            <p:ph type="ftr" sz="quarter" idx="11"/>
          </p:nvPr>
        </p:nvSpPr>
        <p:spPr/>
        <p:txBody>
          <a:bodyPr/>
          <a:lstStyle>
            <a:lvl1pPr>
              <a:defRPr/>
            </a:lvl1pPr>
          </a:lstStyle>
          <a:p>
            <a:endParaRPr lang="zh-TW" altLang="en-US"/>
          </a:p>
        </p:txBody>
      </p:sp>
      <p:sp>
        <p:nvSpPr>
          <p:cNvPr id="11" name="投影片編號版面配置區 5"/>
          <p:cNvSpPr>
            <a:spLocks noGrp="1"/>
          </p:cNvSpPr>
          <p:nvPr>
            <p:ph type="sldNum" sz="quarter" idx="12"/>
          </p:nvPr>
        </p:nvSpPr>
        <p:spPr/>
        <p:txBody>
          <a:bodyPr/>
          <a:lstStyle>
            <a:lvl1pPr>
              <a:defRPr/>
            </a:lvl1pPr>
          </a:lstStyle>
          <a:p>
            <a:fld id="{298E3150-4934-42E9-9E3C-41C4CA040CBD}" type="slidenum">
              <a:rPr lang="zh-TW" altLang="en-US"/>
              <a:pPr/>
              <a:t>‹#›</a:t>
            </a:fld>
            <a:endParaRPr lang="en-US" altLang="zh-TW"/>
          </a:p>
        </p:txBody>
      </p:sp>
      <p:grpSp>
        <p:nvGrpSpPr>
          <p:cNvPr id="13" name="群組 12"/>
          <p:cNvGrpSpPr/>
          <p:nvPr userDrawn="1"/>
        </p:nvGrpSpPr>
        <p:grpSpPr>
          <a:xfrm>
            <a:off x="5108460" y="6400800"/>
            <a:ext cx="3048175" cy="338554"/>
            <a:chOff x="5108460" y="6343243"/>
            <a:chExt cx="3048175" cy="338554"/>
          </a:xfrm>
        </p:grpSpPr>
        <p:pic>
          <p:nvPicPr>
            <p:cNvPr id="14" name="圖片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32749" y="6376678"/>
              <a:ext cx="1523886" cy="253981"/>
            </a:xfrm>
            <a:prstGeom prst="rect">
              <a:avLst/>
            </a:prstGeom>
          </p:spPr>
        </p:pic>
        <p:sp>
          <p:nvSpPr>
            <p:cNvPr id="15" name="矩形 14"/>
            <p:cNvSpPr/>
            <p:nvPr userDrawn="1"/>
          </p:nvSpPr>
          <p:spPr>
            <a:xfrm flipH="1">
              <a:off x="5108460" y="6343243"/>
              <a:ext cx="1711497" cy="338554"/>
            </a:xfrm>
            <a:prstGeom prst="rect">
              <a:avLst/>
            </a:prstGeom>
          </p:spPr>
          <p:txBody>
            <a:bodyPr wrap="square">
              <a:spAutoFit/>
            </a:bodyPr>
            <a:lstStyle/>
            <a:p>
              <a:r>
                <a:rPr lang="en-US" altLang="zh-TW" sz="1600" b="1" dirty="0" smtClean="0">
                  <a:effectLst/>
                </a:rPr>
                <a:t>iGroup Taiwan</a:t>
              </a:r>
              <a:endParaRPr lang="zh-TW" altLang="en-US" sz="1600" b="1" dirty="0">
                <a:effectLst/>
              </a:endParaRPr>
            </a:p>
          </p:txBody>
        </p:sp>
      </p:grpSp>
    </p:spTree>
    <p:extLst>
      <p:ext uri="{BB962C8B-B14F-4D97-AF65-F5344CB8AC3E}">
        <p14:creationId xmlns:p14="http://schemas.microsoft.com/office/powerpoint/2010/main" val="1391047446"/>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grpSp>
        <p:nvGrpSpPr>
          <p:cNvPr id="5" name="群組 6"/>
          <p:cNvGrpSpPr>
            <a:grpSpLocks/>
          </p:cNvGrpSpPr>
          <p:nvPr userDrawn="1"/>
        </p:nvGrpSpPr>
        <p:grpSpPr bwMode="auto">
          <a:xfrm>
            <a:off x="12" y="6365875"/>
            <a:ext cx="9143988" cy="492125"/>
            <a:chOff x="12" y="6366000"/>
            <a:chExt cx="9144000" cy="492000"/>
          </a:xfrm>
        </p:grpSpPr>
        <p:sp>
          <p:nvSpPr>
            <p:cNvPr id="6" name="Shape 320"/>
            <p:cNvSpPr txBox="1">
              <a:spLocks noChangeArrowheads="1"/>
            </p:cNvSpPr>
            <p:nvPr/>
          </p:nvSpPr>
          <p:spPr bwMode="auto">
            <a:xfrm>
              <a:off x="7077774" y="6605367"/>
              <a:ext cx="1723500" cy="2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FFFFFF"/>
                </a:buClr>
                <a:buSzPct val="25000"/>
                <a:buFont typeface="Helvetica Neue"/>
                <a:buNone/>
              </a:pPr>
              <a:r>
                <a:rPr lang="en-US" altLang="zh-TW" sz="600">
                  <a:solidFill>
                    <a:srgbClr val="9FC5E8"/>
                  </a:solidFill>
                  <a:latin typeface="Helvetica Neue"/>
                  <a:ea typeface="Helvetica Neue"/>
                  <a:cs typeface="Helvetica Neue"/>
                  <a:sym typeface="Helvetica Neue"/>
                </a:rPr>
                <a:t>© 2015 Turnitin LLC. Company confidential.</a:t>
              </a:r>
            </a:p>
          </p:txBody>
        </p:sp>
        <p:sp>
          <p:nvSpPr>
            <p:cNvPr id="7" name="Shape 322"/>
            <p:cNvSpPr>
              <a:spLocks noChangeArrowheads="1"/>
            </p:cNvSpPr>
            <p:nvPr/>
          </p:nvSpPr>
          <p:spPr bwMode="auto">
            <a:xfrm>
              <a:off x="12" y="6366000"/>
              <a:ext cx="9144000" cy="492000"/>
            </a:xfrm>
            <a:prstGeom prst="rect">
              <a:avLst/>
            </a:prstGeom>
            <a:solidFill>
              <a:srgbClr val="338B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zh-TW" altLang="zh-TW">
                <a:solidFill>
                  <a:srgbClr val="1E7BBB"/>
                </a:solidFill>
              </a:endParaRPr>
            </a:p>
          </p:txBody>
        </p:sp>
      </p:grpSp>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0" name="日期版面配置區 3"/>
          <p:cNvSpPr>
            <a:spLocks noGrp="1"/>
          </p:cNvSpPr>
          <p:nvPr>
            <p:ph type="dt" sz="half" idx="10"/>
          </p:nvPr>
        </p:nvSpPr>
        <p:spPr/>
        <p:txBody>
          <a:bodyPr/>
          <a:lstStyle>
            <a:lvl1pPr>
              <a:defRPr/>
            </a:lvl1pPr>
          </a:lstStyle>
          <a:p>
            <a:fld id="{328354A3-361B-4F87-AABF-2C2C97EEFF41}" type="datetime1">
              <a:rPr lang="zh-TW" altLang="en-US"/>
              <a:pPr/>
              <a:t>2017/1/2</a:t>
            </a:fld>
            <a:endParaRPr lang="en-US" altLang="zh-TW"/>
          </a:p>
        </p:txBody>
      </p:sp>
      <p:sp>
        <p:nvSpPr>
          <p:cNvPr id="11" name="頁尾版面配置區 4"/>
          <p:cNvSpPr>
            <a:spLocks noGrp="1"/>
          </p:cNvSpPr>
          <p:nvPr>
            <p:ph type="ftr" sz="quarter" idx="11"/>
          </p:nvPr>
        </p:nvSpPr>
        <p:spPr/>
        <p:txBody>
          <a:bodyPr/>
          <a:lstStyle>
            <a:lvl1pPr>
              <a:defRPr/>
            </a:lvl1pPr>
          </a:lstStyle>
          <a:p>
            <a:endParaRPr lang="zh-TW" altLang="en-US"/>
          </a:p>
        </p:txBody>
      </p:sp>
      <p:sp>
        <p:nvSpPr>
          <p:cNvPr id="12" name="投影片編號版面配置區 5"/>
          <p:cNvSpPr>
            <a:spLocks noGrp="1"/>
          </p:cNvSpPr>
          <p:nvPr>
            <p:ph type="sldNum" sz="quarter" idx="12"/>
          </p:nvPr>
        </p:nvSpPr>
        <p:spPr/>
        <p:txBody>
          <a:bodyPr/>
          <a:lstStyle>
            <a:lvl1pPr>
              <a:defRPr/>
            </a:lvl1pPr>
          </a:lstStyle>
          <a:p>
            <a:fld id="{AA472C89-85FB-46F1-A15E-F2B88A5835B1}" type="slidenum">
              <a:rPr lang="zh-TW" altLang="en-US"/>
              <a:pPr/>
              <a:t>‹#›</a:t>
            </a:fld>
            <a:endParaRPr lang="en-US" altLang="zh-TW"/>
          </a:p>
        </p:txBody>
      </p:sp>
      <p:pic>
        <p:nvPicPr>
          <p:cNvPr id="13" name="圖片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57950" y="6433276"/>
            <a:ext cx="2138772" cy="356462"/>
          </a:xfrm>
          <a:prstGeom prst="rect">
            <a:avLst/>
          </a:prstGeom>
        </p:spPr>
      </p:pic>
    </p:spTree>
    <p:extLst>
      <p:ext uri="{BB962C8B-B14F-4D97-AF65-F5344CB8AC3E}">
        <p14:creationId xmlns:p14="http://schemas.microsoft.com/office/powerpoint/2010/main" val="1023611863"/>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grpSp>
        <p:nvGrpSpPr>
          <p:cNvPr id="7" name="群組 6"/>
          <p:cNvGrpSpPr>
            <a:grpSpLocks/>
          </p:cNvGrpSpPr>
          <p:nvPr userDrawn="1"/>
        </p:nvGrpSpPr>
        <p:grpSpPr bwMode="auto">
          <a:xfrm>
            <a:off x="12" y="6365875"/>
            <a:ext cx="9143988" cy="492125"/>
            <a:chOff x="12" y="6366000"/>
            <a:chExt cx="9144000" cy="492000"/>
          </a:xfrm>
        </p:grpSpPr>
        <p:sp>
          <p:nvSpPr>
            <p:cNvPr id="8" name="Shape 320"/>
            <p:cNvSpPr txBox="1">
              <a:spLocks noChangeArrowheads="1"/>
            </p:cNvSpPr>
            <p:nvPr/>
          </p:nvSpPr>
          <p:spPr bwMode="auto">
            <a:xfrm>
              <a:off x="7077774" y="6605367"/>
              <a:ext cx="1723500" cy="2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FFFFFF"/>
                </a:buClr>
                <a:buSzPct val="25000"/>
                <a:buFont typeface="Helvetica Neue"/>
                <a:buNone/>
              </a:pPr>
              <a:r>
                <a:rPr lang="en-US" altLang="zh-TW" sz="600">
                  <a:solidFill>
                    <a:srgbClr val="9FC5E8"/>
                  </a:solidFill>
                  <a:latin typeface="Helvetica Neue"/>
                  <a:ea typeface="Helvetica Neue"/>
                  <a:cs typeface="Helvetica Neue"/>
                  <a:sym typeface="Helvetica Neue"/>
                </a:rPr>
                <a:t>© 2015 Turnitin LLC. Company confidential.</a:t>
              </a:r>
            </a:p>
          </p:txBody>
        </p:sp>
        <p:sp>
          <p:nvSpPr>
            <p:cNvPr id="9" name="Shape 322"/>
            <p:cNvSpPr>
              <a:spLocks noChangeArrowheads="1"/>
            </p:cNvSpPr>
            <p:nvPr/>
          </p:nvSpPr>
          <p:spPr bwMode="auto">
            <a:xfrm>
              <a:off x="12" y="6366000"/>
              <a:ext cx="9144000" cy="492000"/>
            </a:xfrm>
            <a:prstGeom prst="rect">
              <a:avLst/>
            </a:prstGeom>
            <a:solidFill>
              <a:srgbClr val="338B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zh-TW" altLang="zh-TW">
                <a:solidFill>
                  <a:srgbClr val="1E7BBB"/>
                </a:solidFill>
              </a:endParaRPr>
            </a:p>
          </p:txBody>
        </p:sp>
      </p:grpSp>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12" name="日期版面配置區 3"/>
          <p:cNvSpPr>
            <a:spLocks noGrp="1"/>
          </p:cNvSpPr>
          <p:nvPr>
            <p:ph type="dt" sz="half" idx="10"/>
          </p:nvPr>
        </p:nvSpPr>
        <p:spPr/>
        <p:txBody>
          <a:bodyPr/>
          <a:lstStyle>
            <a:lvl1pPr>
              <a:defRPr/>
            </a:lvl1pPr>
          </a:lstStyle>
          <a:p>
            <a:fld id="{BC9113F8-60D3-4F9E-8DBD-B2DE0980AA5B}" type="datetime1">
              <a:rPr lang="zh-TW" altLang="en-US"/>
              <a:pPr/>
              <a:t>2017/1/2</a:t>
            </a:fld>
            <a:endParaRPr lang="en-US" altLang="zh-TW"/>
          </a:p>
        </p:txBody>
      </p:sp>
      <p:sp>
        <p:nvSpPr>
          <p:cNvPr id="13" name="頁尾版面配置區 4"/>
          <p:cNvSpPr>
            <a:spLocks noGrp="1"/>
          </p:cNvSpPr>
          <p:nvPr>
            <p:ph type="ftr" sz="quarter" idx="11"/>
          </p:nvPr>
        </p:nvSpPr>
        <p:spPr/>
        <p:txBody>
          <a:bodyPr/>
          <a:lstStyle>
            <a:lvl1pPr>
              <a:defRPr/>
            </a:lvl1pPr>
          </a:lstStyle>
          <a:p>
            <a:endParaRPr lang="zh-TW" altLang="en-US"/>
          </a:p>
        </p:txBody>
      </p:sp>
      <p:sp>
        <p:nvSpPr>
          <p:cNvPr id="14" name="投影片編號版面配置區 5"/>
          <p:cNvSpPr>
            <a:spLocks noGrp="1"/>
          </p:cNvSpPr>
          <p:nvPr>
            <p:ph type="sldNum" sz="quarter" idx="12"/>
          </p:nvPr>
        </p:nvSpPr>
        <p:spPr/>
        <p:txBody>
          <a:bodyPr/>
          <a:lstStyle>
            <a:lvl1pPr>
              <a:defRPr/>
            </a:lvl1pPr>
          </a:lstStyle>
          <a:p>
            <a:fld id="{35F4EDF9-BB14-4314-A66C-080BA392160E}" type="slidenum">
              <a:rPr lang="zh-TW" altLang="en-US"/>
              <a:pPr/>
              <a:t>‹#›</a:t>
            </a:fld>
            <a:endParaRPr lang="en-US" altLang="zh-TW"/>
          </a:p>
        </p:txBody>
      </p:sp>
      <p:pic>
        <p:nvPicPr>
          <p:cNvPr id="15" name="圖片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57950" y="6433276"/>
            <a:ext cx="2138772" cy="356462"/>
          </a:xfrm>
          <a:prstGeom prst="rect">
            <a:avLst/>
          </a:prstGeom>
        </p:spPr>
      </p:pic>
    </p:spTree>
    <p:extLst>
      <p:ext uri="{BB962C8B-B14F-4D97-AF65-F5344CB8AC3E}">
        <p14:creationId xmlns:p14="http://schemas.microsoft.com/office/powerpoint/2010/main" val="1353704568"/>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grpSp>
        <p:nvGrpSpPr>
          <p:cNvPr id="3" name="群組 6"/>
          <p:cNvGrpSpPr>
            <a:grpSpLocks/>
          </p:cNvGrpSpPr>
          <p:nvPr userDrawn="1"/>
        </p:nvGrpSpPr>
        <p:grpSpPr bwMode="auto">
          <a:xfrm>
            <a:off x="12" y="6365875"/>
            <a:ext cx="9143988" cy="492125"/>
            <a:chOff x="12" y="6366000"/>
            <a:chExt cx="9144000" cy="492000"/>
          </a:xfrm>
        </p:grpSpPr>
        <p:sp>
          <p:nvSpPr>
            <p:cNvPr id="4" name="Shape 320"/>
            <p:cNvSpPr txBox="1">
              <a:spLocks noChangeArrowheads="1"/>
            </p:cNvSpPr>
            <p:nvPr/>
          </p:nvSpPr>
          <p:spPr bwMode="auto">
            <a:xfrm>
              <a:off x="7077774" y="6605367"/>
              <a:ext cx="1723500" cy="2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FFFFFF"/>
                </a:buClr>
                <a:buSzPct val="25000"/>
                <a:buFont typeface="Helvetica Neue"/>
                <a:buNone/>
              </a:pPr>
              <a:r>
                <a:rPr lang="en-US" altLang="zh-TW" sz="600">
                  <a:solidFill>
                    <a:srgbClr val="9FC5E8"/>
                  </a:solidFill>
                  <a:latin typeface="Helvetica Neue"/>
                  <a:ea typeface="Helvetica Neue"/>
                  <a:cs typeface="Helvetica Neue"/>
                  <a:sym typeface="Helvetica Neue"/>
                </a:rPr>
                <a:t>© 2015 Turnitin LLC. Company confidential.</a:t>
              </a:r>
            </a:p>
          </p:txBody>
        </p:sp>
        <p:sp>
          <p:nvSpPr>
            <p:cNvPr id="5" name="Shape 322"/>
            <p:cNvSpPr>
              <a:spLocks noChangeArrowheads="1"/>
            </p:cNvSpPr>
            <p:nvPr/>
          </p:nvSpPr>
          <p:spPr bwMode="auto">
            <a:xfrm>
              <a:off x="12" y="6366000"/>
              <a:ext cx="9144000" cy="492000"/>
            </a:xfrm>
            <a:prstGeom prst="rect">
              <a:avLst/>
            </a:prstGeom>
            <a:solidFill>
              <a:srgbClr val="338B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zh-TW" altLang="zh-TW">
                <a:solidFill>
                  <a:srgbClr val="1E7BBB"/>
                </a:solidFill>
              </a:endParaRPr>
            </a:p>
          </p:txBody>
        </p:sp>
      </p:grpSp>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8" name="日期版面配置區 3"/>
          <p:cNvSpPr>
            <a:spLocks noGrp="1"/>
          </p:cNvSpPr>
          <p:nvPr>
            <p:ph type="dt" sz="half" idx="10"/>
          </p:nvPr>
        </p:nvSpPr>
        <p:spPr/>
        <p:txBody>
          <a:bodyPr/>
          <a:lstStyle>
            <a:lvl1pPr>
              <a:defRPr/>
            </a:lvl1pPr>
          </a:lstStyle>
          <a:p>
            <a:fld id="{19E34CE3-FCDF-4CB0-BB57-1131CD83A76B}" type="datetime1">
              <a:rPr lang="zh-TW" altLang="en-US"/>
              <a:pPr/>
              <a:t>2017/1/2</a:t>
            </a:fld>
            <a:endParaRPr lang="en-US" altLang="zh-TW"/>
          </a:p>
        </p:txBody>
      </p:sp>
      <p:sp>
        <p:nvSpPr>
          <p:cNvPr id="9" name="頁尾版面配置區 4"/>
          <p:cNvSpPr>
            <a:spLocks noGrp="1"/>
          </p:cNvSpPr>
          <p:nvPr>
            <p:ph type="ftr" sz="quarter" idx="11"/>
          </p:nvPr>
        </p:nvSpPr>
        <p:spPr/>
        <p:txBody>
          <a:bodyPr/>
          <a:lstStyle>
            <a:lvl1pPr>
              <a:defRPr/>
            </a:lvl1pPr>
          </a:lstStyle>
          <a:p>
            <a:endParaRPr lang="zh-TW" altLang="en-US" dirty="0"/>
          </a:p>
        </p:txBody>
      </p:sp>
      <p:sp>
        <p:nvSpPr>
          <p:cNvPr id="10" name="投影片編號版面配置區 5"/>
          <p:cNvSpPr>
            <a:spLocks noGrp="1"/>
          </p:cNvSpPr>
          <p:nvPr>
            <p:ph type="sldNum" sz="quarter" idx="12"/>
          </p:nvPr>
        </p:nvSpPr>
        <p:spPr/>
        <p:txBody>
          <a:bodyPr/>
          <a:lstStyle>
            <a:lvl1pPr>
              <a:defRPr/>
            </a:lvl1pPr>
          </a:lstStyle>
          <a:p>
            <a:fld id="{D0F5479D-926B-48B6-A45C-ECE23A2C009C}" type="slidenum">
              <a:rPr lang="zh-TW" altLang="en-US"/>
              <a:pPr/>
              <a:t>‹#›</a:t>
            </a:fld>
            <a:endParaRPr lang="en-US" altLang="zh-TW"/>
          </a:p>
        </p:txBody>
      </p:sp>
      <p:sp>
        <p:nvSpPr>
          <p:cNvPr id="12" name="投影片編號版面配置區 5"/>
          <p:cNvSpPr txBox="1">
            <a:spLocks/>
          </p:cNvSpPr>
          <p:nvPr userDrawn="1"/>
        </p:nvSpPr>
        <p:spPr>
          <a:xfrm>
            <a:off x="7067550" y="6356350"/>
            <a:ext cx="20574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900" kern="1200">
                <a:solidFill>
                  <a:srgbClr val="898989"/>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BF44D66D-3370-4AEA-A612-05F53D485F31}" type="slidenum">
              <a:rPr lang="zh-TW" altLang="en-US" smtClean="0"/>
              <a:pPr/>
              <a:t>‹#›</a:t>
            </a:fld>
            <a:endParaRPr lang="en-US" altLang="zh-TW" dirty="0"/>
          </a:p>
        </p:txBody>
      </p:sp>
      <p:grpSp>
        <p:nvGrpSpPr>
          <p:cNvPr id="15" name="群組 14"/>
          <p:cNvGrpSpPr/>
          <p:nvPr userDrawn="1"/>
        </p:nvGrpSpPr>
        <p:grpSpPr>
          <a:xfrm>
            <a:off x="5117086" y="6376678"/>
            <a:ext cx="3048175" cy="338554"/>
            <a:chOff x="5108460" y="6343243"/>
            <a:chExt cx="3048175" cy="338554"/>
          </a:xfrm>
        </p:grpSpPr>
        <p:pic>
          <p:nvPicPr>
            <p:cNvPr id="16" name="圖片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32749" y="6376678"/>
              <a:ext cx="1523886" cy="253981"/>
            </a:xfrm>
            <a:prstGeom prst="rect">
              <a:avLst/>
            </a:prstGeom>
          </p:spPr>
        </p:pic>
        <p:sp>
          <p:nvSpPr>
            <p:cNvPr id="17" name="矩形 16"/>
            <p:cNvSpPr/>
            <p:nvPr userDrawn="1"/>
          </p:nvSpPr>
          <p:spPr>
            <a:xfrm flipH="1">
              <a:off x="5108460" y="6343243"/>
              <a:ext cx="1711497" cy="338554"/>
            </a:xfrm>
            <a:prstGeom prst="rect">
              <a:avLst/>
            </a:prstGeom>
          </p:spPr>
          <p:txBody>
            <a:bodyPr wrap="square">
              <a:spAutoFit/>
            </a:bodyPr>
            <a:lstStyle/>
            <a:p>
              <a:r>
                <a:rPr lang="en-US" altLang="zh-TW" sz="1600" b="1" dirty="0" smtClean="0">
                  <a:effectLst/>
                </a:rPr>
                <a:t>iGroup Taiwan</a:t>
              </a:r>
              <a:endParaRPr lang="zh-TW" altLang="en-US" sz="1600" b="1" dirty="0">
                <a:effectLst/>
              </a:endParaRPr>
            </a:p>
          </p:txBody>
        </p:sp>
      </p:grpSp>
    </p:spTree>
    <p:extLst>
      <p:ext uri="{BB962C8B-B14F-4D97-AF65-F5344CB8AC3E}">
        <p14:creationId xmlns:p14="http://schemas.microsoft.com/office/powerpoint/2010/main" val="1923727326"/>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群組 6"/>
          <p:cNvGrpSpPr>
            <a:grpSpLocks/>
          </p:cNvGrpSpPr>
          <p:nvPr userDrawn="1"/>
        </p:nvGrpSpPr>
        <p:grpSpPr bwMode="auto">
          <a:xfrm>
            <a:off x="12" y="6365875"/>
            <a:ext cx="9143988" cy="492125"/>
            <a:chOff x="12" y="6366000"/>
            <a:chExt cx="9144000" cy="492000"/>
          </a:xfrm>
        </p:grpSpPr>
        <p:sp>
          <p:nvSpPr>
            <p:cNvPr id="3" name="Shape 320"/>
            <p:cNvSpPr txBox="1">
              <a:spLocks noChangeArrowheads="1"/>
            </p:cNvSpPr>
            <p:nvPr/>
          </p:nvSpPr>
          <p:spPr bwMode="auto">
            <a:xfrm>
              <a:off x="7077774" y="6605367"/>
              <a:ext cx="1723500" cy="2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FFFFFF"/>
                </a:buClr>
                <a:buSzPct val="25000"/>
                <a:buFont typeface="Helvetica Neue"/>
                <a:buNone/>
              </a:pPr>
              <a:r>
                <a:rPr lang="en-US" altLang="zh-TW" sz="600">
                  <a:solidFill>
                    <a:srgbClr val="9FC5E8"/>
                  </a:solidFill>
                  <a:latin typeface="Helvetica Neue"/>
                  <a:ea typeface="Helvetica Neue"/>
                  <a:cs typeface="Helvetica Neue"/>
                  <a:sym typeface="Helvetica Neue"/>
                </a:rPr>
                <a:t>© 2015 Turnitin LLC. Company confidential.</a:t>
              </a:r>
            </a:p>
          </p:txBody>
        </p:sp>
        <p:sp>
          <p:nvSpPr>
            <p:cNvPr id="4" name="Shape 322"/>
            <p:cNvSpPr>
              <a:spLocks noChangeArrowheads="1"/>
            </p:cNvSpPr>
            <p:nvPr/>
          </p:nvSpPr>
          <p:spPr bwMode="auto">
            <a:xfrm>
              <a:off x="12" y="6366000"/>
              <a:ext cx="9144000" cy="492000"/>
            </a:xfrm>
            <a:prstGeom prst="rect">
              <a:avLst/>
            </a:prstGeom>
            <a:solidFill>
              <a:srgbClr val="338B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zh-TW" altLang="zh-TW">
                <a:solidFill>
                  <a:srgbClr val="1E7BBB"/>
                </a:solidFill>
              </a:endParaRPr>
            </a:p>
          </p:txBody>
        </p:sp>
      </p:grpSp>
      <p:sp>
        <p:nvSpPr>
          <p:cNvPr id="7" name="日期版面配置區 3"/>
          <p:cNvSpPr>
            <a:spLocks noGrp="1"/>
          </p:cNvSpPr>
          <p:nvPr>
            <p:ph type="dt" sz="half" idx="10"/>
          </p:nvPr>
        </p:nvSpPr>
        <p:spPr/>
        <p:txBody>
          <a:bodyPr/>
          <a:lstStyle>
            <a:lvl1pPr>
              <a:defRPr/>
            </a:lvl1pPr>
          </a:lstStyle>
          <a:p>
            <a:fld id="{A2F47472-DAD2-4FE6-9A99-8CBF20802D53}" type="datetime1">
              <a:rPr lang="zh-TW" altLang="en-US"/>
              <a:pPr/>
              <a:t>2017/1/2</a:t>
            </a:fld>
            <a:endParaRPr lang="en-US" altLang="zh-TW"/>
          </a:p>
        </p:txBody>
      </p:sp>
      <p:sp>
        <p:nvSpPr>
          <p:cNvPr id="8" name="頁尾版面配置區 4"/>
          <p:cNvSpPr>
            <a:spLocks noGrp="1"/>
          </p:cNvSpPr>
          <p:nvPr>
            <p:ph type="ftr" sz="quarter" idx="11"/>
          </p:nvPr>
        </p:nvSpPr>
        <p:spPr/>
        <p:txBody>
          <a:bodyPr/>
          <a:lstStyle>
            <a:lvl1pPr>
              <a:defRPr/>
            </a:lvl1pPr>
          </a:lstStyle>
          <a:p>
            <a:endParaRPr lang="zh-TW" altLang="en-US"/>
          </a:p>
        </p:txBody>
      </p:sp>
      <p:sp>
        <p:nvSpPr>
          <p:cNvPr id="9" name="投影片編號版面配置區 5"/>
          <p:cNvSpPr>
            <a:spLocks noGrp="1"/>
          </p:cNvSpPr>
          <p:nvPr>
            <p:ph type="sldNum" sz="quarter" idx="12"/>
          </p:nvPr>
        </p:nvSpPr>
        <p:spPr/>
        <p:txBody>
          <a:bodyPr/>
          <a:lstStyle>
            <a:lvl1pPr>
              <a:defRPr/>
            </a:lvl1pPr>
          </a:lstStyle>
          <a:p>
            <a:fld id="{A64CE1D0-2713-4C93-843F-D0366733BED9}" type="slidenum">
              <a:rPr lang="zh-TW" altLang="en-US"/>
              <a:pPr/>
              <a:t>‹#›</a:t>
            </a:fld>
            <a:endParaRPr lang="en-US" altLang="zh-TW"/>
          </a:p>
        </p:txBody>
      </p:sp>
      <p:grpSp>
        <p:nvGrpSpPr>
          <p:cNvPr id="11" name="群組 10"/>
          <p:cNvGrpSpPr/>
          <p:nvPr userDrawn="1"/>
        </p:nvGrpSpPr>
        <p:grpSpPr>
          <a:xfrm>
            <a:off x="5108661" y="6378069"/>
            <a:ext cx="3048175" cy="338554"/>
            <a:chOff x="5108460" y="6343243"/>
            <a:chExt cx="3048175" cy="338554"/>
          </a:xfrm>
        </p:grpSpPr>
        <p:pic>
          <p:nvPicPr>
            <p:cNvPr id="12" name="圖片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32749" y="6376678"/>
              <a:ext cx="1523886" cy="253981"/>
            </a:xfrm>
            <a:prstGeom prst="rect">
              <a:avLst/>
            </a:prstGeom>
          </p:spPr>
        </p:pic>
        <p:sp>
          <p:nvSpPr>
            <p:cNvPr id="13" name="矩形 12"/>
            <p:cNvSpPr/>
            <p:nvPr userDrawn="1"/>
          </p:nvSpPr>
          <p:spPr>
            <a:xfrm flipH="1">
              <a:off x="5108460" y="6343243"/>
              <a:ext cx="1711497" cy="338554"/>
            </a:xfrm>
            <a:prstGeom prst="rect">
              <a:avLst/>
            </a:prstGeom>
          </p:spPr>
          <p:txBody>
            <a:bodyPr wrap="square">
              <a:spAutoFit/>
            </a:bodyPr>
            <a:lstStyle/>
            <a:p>
              <a:r>
                <a:rPr lang="en-US" altLang="zh-TW" sz="1600" b="1" dirty="0" smtClean="0">
                  <a:effectLst/>
                </a:rPr>
                <a:t>iGroup Taiwan</a:t>
              </a:r>
              <a:endParaRPr lang="zh-TW" altLang="en-US" sz="1600" b="1" dirty="0">
                <a:effectLst/>
              </a:endParaRPr>
            </a:p>
          </p:txBody>
        </p:sp>
      </p:grpSp>
    </p:spTree>
    <p:extLst>
      <p:ext uri="{BB962C8B-B14F-4D97-AF65-F5344CB8AC3E}">
        <p14:creationId xmlns:p14="http://schemas.microsoft.com/office/powerpoint/2010/main" val="1661847804"/>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grpSp>
        <p:nvGrpSpPr>
          <p:cNvPr id="5" name="群組 6"/>
          <p:cNvGrpSpPr>
            <a:grpSpLocks/>
          </p:cNvGrpSpPr>
          <p:nvPr userDrawn="1"/>
        </p:nvGrpSpPr>
        <p:grpSpPr bwMode="auto">
          <a:xfrm>
            <a:off x="12" y="6365875"/>
            <a:ext cx="9143988" cy="492125"/>
            <a:chOff x="12" y="6366000"/>
            <a:chExt cx="9144000" cy="492000"/>
          </a:xfrm>
        </p:grpSpPr>
        <p:sp>
          <p:nvSpPr>
            <p:cNvPr id="6" name="Shape 320"/>
            <p:cNvSpPr txBox="1">
              <a:spLocks noChangeArrowheads="1"/>
            </p:cNvSpPr>
            <p:nvPr/>
          </p:nvSpPr>
          <p:spPr bwMode="auto">
            <a:xfrm>
              <a:off x="7077774" y="6605367"/>
              <a:ext cx="1723500" cy="2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FFFFFF"/>
                </a:buClr>
                <a:buSzPct val="25000"/>
                <a:buFont typeface="Helvetica Neue"/>
                <a:buNone/>
              </a:pPr>
              <a:r>
                <a:rPr lang="en-US" altLang="zh-TW" sz="600">
                  <a:solidFill>
                    <a:srgbClr val="9FC5E8"/>
                  </a:solidFill>
                  <a:latin typeface="Helvetica Neue"/>
                  <a:ea typeface="Helvetica Neue"/>
                  <a:cs typeface="Helvetica Neue"/>
                  <a:sym typeface="Helvetica Neue"/>
                </a:rPr>
                <a:t>© 2015 Turnitin LLC. Company confidential.</a:t>
              </a:r>
            </a:p>
          </p:txBody>
        </p:sp>
        <p:sp>
          <p:nvSpPr>
            <p:cNvPr id="7" name="Shape 322"/>
            <p:cNvSpPr>
              <a:spLocks noChangeArrowheads="1"/>
            </p:cNvSpPr>
            <p:nvPr/>
          </p:nvSpPr>
          <p:spPr bwMode="auto">
            <a:xfrm>
              <a:off x="12" y="6366000"/>
              <a:ext cx="9144000" cy="492000"/>
            </a:xfrm>
            <a:prstGeom prst="rect">
              <a:avLst/>
            </a:prstGeom>
            <a:solidFill>
              <a:srgbClr val="338B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zh-TW" altLang="zh-TW">
                <a:solidFill>
                  <a:srgbClr val="1E7BBB"/>
                </a:solidFill>
              </a:endParaRPr>
            </a:p>
          </p:txBody>
        </p:sp>
      </p:grpSp>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10" name="日期版面配置區 3"/>
          <p:cNvSpPr>
            <a:spLocks noGrp="1"/>
          </p:cNvSpPr>
          <p:nvPr>
            <p:ph type="dt" sz="half" idx="10"/>
          </p:nvPr>
        </p:nvSpPr>
        <p:spPr/>
        <p:txBody>
          <a:bodyPr/>
          <a:lstStyle>
            <a:lvl1pPr>
              <a:defRPr/>
            </a:lvl1pPr>
          </a:lstStyle>
          <a:p>
            <a:fld id="{209EB2E3-8A6C-4B49-AAF3-5F4314F124BE}" type="datetime1">
              <a:rPr lang="zh-TW" altLang="en-US"/>
              <a:pPr/>
              <a:t>2017/1/2</a:t>
            </a:fld>
            <a:endParaRPr lang="en-US" altLang="zh-TW"/>
          </a:p>
        </p:txBody>
      </p:sp>
      <p:sp>
        <p:nvSpPr>
          <p:cNvPr id="11" name="頁尾版面配置區 4"/>
          <p:cNvSpPr>
            <a:spLocks noGrp="1"/>
          </p:cNvSpPr>
          <p:nvPr>
            <p:ph type="ftr" sz="quarter" idx="11"/>
          </p:nvPr>
        </p:nvSpPr>
        <p:spPr/>
        <p:txBody>
          <a:bodyPr/>
          <a:lstStyle>
            <a:lvl1pPr>
              <a:defRPr/>
            </a:lvl1pPr>
          </a:lstStyle>
          <a:p>
            <a:endParaRPr lang="zh-TW" altLang="en-US"/>
          </a:p>
        </p:txBody>
      </p:sp>
      <p:sp>
        <p:nvSpPr>
          <p:cNvPr id="12" name="投影片編號版面配置區 5"/>
          <p:cNvSpPr>
            <a:spLocks noGrp="1"/>
          </p:cNvSpPr>
          <p:nvPr>
            <p:ph type="sldNum" sz="quarter" idx="12"/>
          </p:nvPr>
        </p:nvSpPr>
        <p:spPr/>
        <p:txBody>
          <a:bodyPr/>
          <a:lstStyle>
            <a:lvl1pPr>
              <a:defRPr/>
            </a:lvl1pPr>
          </a:lstStyle>
          <a:p>
            <a:fld id="{E3007C5E-D8E5-42F5-8DDA-988E3FE1412E}" type="slidenum">
              <a:rPr lang="zh-TW" altLang="en-US"/>
              <a:pPr/>
              <a:t>‹#›</a:t>
            </a:fld>
            <a:endParaRPr lang="en-US" altLang="zh-TW"/>
          </a:p>
        </p:txBody>
      </p:sp>
      <p:pic>
        <p:nvPicPr>
          <p:cNvPr id="13" name="圖片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57950" y="6433276"/>
            <a:ext cx="2138772" cy="356462"/>
          </a:xfrm>
          <a:prstGeom prst="rect">
            <a:avLst/>
          </a:prstGeom>
        </p:spPr>
      </p:pic>
    </p:spTree>
    <p:extLst>
      <p:ext uri="{BB962C8B-B14F-4D97-AF65-F5344CB8AC3E}">
        <p14:creationId xmlns:p14="http://schemas.microsoft.com/office/powerpoint/2010/main" val="3452386590"/>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fld id="{D1F7372F-67C8-4E58-834A-C8993013E35B}" type="datetime1">
              <a:rPr lang="zh-TW" altLang="en-US"/>
              <a:pPr/>
              <a:t>2017/1/2</a:t>
            </a:fld>
            <a:endParaRPr lang="en-US" altLang="zh-TW"/>
          </a:p>
        </p:txBody>
      </p:sp>
      <p:sp>
        <p:nvSpPr>
          <p:cNvPr id="5" name="頁尾版面配置區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endParaRPr lang="zh-TW" altLang="en-US"/>
          </a:p>
        </p:txBody>
      </p:sp>
      <p:sp>
        <p:nvSpPr>
          <p:cNvPr id="6" name="投影片編號版面配置區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E3EAFC0E-C1EE-45A6-B6B3-E24CD25A9A5A}"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7" r:id="rId14"/>
  </p:sldLayoutIdLst>
  <p:timing>
    <p:tnLst>
      <p:par>
        <p:cTn id="1" dur="indefinite" restart="never" nodeType="tmRoot"/>
      </p:par>
    </p:tnLst>
  </p:timing>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hyperlink" Target="http://publicationethics.org/files/Full%20set%20of%20flowcharts_0.pdf" TargetMode="External"/><Relationship Id="rId7" Type="http://schemas.openxmlformats.org/officeDocument/2006/relationships/hyperlink" Target="http://publicationethics.org/resources/flowchart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publicationethics.org/files/Suspected%20plagiarism%20in%20a%20published%20manuscript_0.pdf" TargetMode="External"/><Relationship Id="rId5" Type="http://schemas.openxmlformats.org/officeDocument/2006/relationships/hyperlink" Target="http://publicationethics.org/files/Suspected%20plagiarism%20in%20a%20submitted%20manuscript%20(1).pdf" TargetMode="External"/><Relationship Id="rId4" Type="http://schemas.openxmlformats.org/officeDocument/2006/relationships/hyperlink" Target="http://publicationethics.org/files/Chinese%20(1).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29.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www.ithenticate.com/content" TargetMode="External"/><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jpeg"/><Relationship Id="rId3" Type="http://schemas.openxmlformats.org/officeDocument/2006/relationships/hyperlink" Target="http://www.ebscohost.com/" TargetMode="External"/><Relationship Id="rId7" Type="http://schemas.openxmlformats.org/officeDocument/2006/relationships/hyperlink" Target="http://www.wiley.com/wiley-blackwell" TargetMode="External"/><Relationship Id="rId12"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55.png"/><Relationship Id="rId5" Type="http://schemas.openxmlformats.org/officeDocument/2006/relationships/hyperlink" Target="http://www.nature.com/" TargetMode="External"/><Relationship Id="rId15" Type="http://schemas.openxmlformats.org/officeDocument/2006/relationships/image" Target="../media/image59.png"/><Relationship Id="rId10" Type="http://schemas.openxmlformats.org/officeDocument/2006/relationships/image" Target="../media/image54.emf"/><Relationship Id="rId4" Type="http://schemas.openxmlformats.org/officeDocument/2006/relationships/image" Target="../media/image50.png"/><Relationship Id="rId9" Type="http://schemas.openxmlformats.org/officeDocument/2006/relationships/image" Target="../media/image53.emf"/><Relationship Id="rId14" Type="http://schemas.openxmlformats.org/officeDocument/2006/relationships/image" Target="../media/image58.jpeg"/></Relationships>
</file>

<file path=ppt/slides/_rels/slide23.xml.rels><?xml version="1.0" encoding="UTF-8" standalone="yes"?>
<Relationships xmlns="http://schemas.openxmlformats.org/package/2006/relationships"><Relationship Id="rId3" Type="http://schemas.openxmlformats.org/officeDocument/2006/relationships/hyperlink" Target="http://www.ithenticate.com/demo"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5.emf"/></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69.emf"/></Relationships>
</file>

<file path=ppt/slides/_rels/slide29.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2.emf"/></Relationships>
</file>

<file path=ppt/slides/_rels/slide3.xml.rels><?xml version="1.0" encoding="UTF-8" standalone="yes"?>
<Relationships xmlns="http://schemas.openxmlformats.org/package/2006/relationships"><Relationship Id="rId3" Type="http://schemas.openxmlformats.org/officeDocument/2006/relationships/hyperlink" Target="http://www.nature.com/news/2011/111005/full/478026a.html" TargetMode="Externa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7.emf"/></Relationships>
</file>

<file path=ppt/slides/_rels/slide33.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emf"/><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www.nature.com/news/2010/100705/full/466167a.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hyperlink" Target="http://www.elsevier.com/__data/assets/pdf_file/0009/183357/ETHICS_CH_PLA01a_updatedURL.pdf"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ithenticate.com/resources/infographics/types-of-plagiarism-research" TargetMode="External"/><Relationship Id="rId2" Type="http://schemas.openxmlformats.org/officeDocument/2006/relationships/image" Target="../media/image89.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9.xml"/><Relationship Id="rId4" Type="http://schemas.openxmlformats.org/officeDocument/2006/relationships/image" Target="../media/image92.png"/></Relationships>
</file>

<file path=ppt/slides/_rels/slide4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95.png"/><Relationship Id="rId4" Type="http://schemas.openxmlformats.org/officeDocument/2006/relationships/image" Target="../media/image94.png"/></Relationships>
</file>

<file path=ppt/slides/_rels/slide4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8.xml"/><Relationship Id="rId4" Type="http://schemas.openxmlformats.org/officeDocument/2006/relationships/image" Target="../media/image98.png"/></Relationships>
</file>

<file path=ppt/slides/_rels/slide4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www.biochemia-medica.com/content/plagiarism-and-self-plagiarism-what-every-author-should-know" TargetMode="External"/><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mailto:annie.chen@igrouptaiwan.com" TargetMode="External"/><Relationship Id="rId2" Type="http://schemas.openxmlformats.org/officeDocument/2006/relationships/hyperlink" Target="mailto:service@igrouptaiwan.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gut.bmj.com/site/about/guidelines.xhtm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journals.lww.com/" TargetMode="External"/><Relationship Id="rId1" Type="http://schemas.openxmlformats.org/officeDocument/2006/relationships/slideLayout" Target="../slideLayouts/slideLayout3.xml"/><Relationship Id="rId4" Type="http://schemas.openxmlformats.org/officeDocument/2006/relationships/hyperlink" Target="http://goo.gl/jAGF2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2"/>
          <p:cNvSpPr>
            <a:spLocks noGrp="1" noChangeArrowheads="1"/>
          </p:cNvSpPr>
          <p:nvPr>
            <p:ph type="subTitle" idx="1"/>
          </p:nvPr>
        </p:nvSpPr>
        <p:spPr>
          <a:xfrm>
            <a:off x="1603910" y="4495800"/>
            <a:ext cx="6629400" cy="1038225"/>
          </a:xfrm>
        </p:spPr>
        <p:txBody>
          <a:bodyPr/>
          <a:lstStyle/>
          <a:p>
            <a:pPr>
              <a:buFont typeface="Wingdings" panose="05000000000000000000" pitchFamily="2" charset="2"/>
              <a:buNone/>
            </a:pPr>
            <a:r>
              <a:rPr lang="zh-TW" altLang="en-US" dirty="0" smtClean="0">
                <a:solidFill>
                  <a:schemeClr val="tx1"/>
                </a:solidFill>
                <a:latin typeface="Georgia" panose="02040502050405020303" pitchFamily="18" charset="0"/>
                <a:ea typeface="標楷體" panose="03000509000000000000" pitchFamily="65" charset="-120"/>
                <a:cs typeface="Arial Unicode MS" panose="020B0604020202020204" pitchFamily="34" charset="-120"/>
              </a:rPr>
              <a:t>智泉國際事業有限公司</a:t>
            </a:r>
            <a:r>
              <a:rPr lang="en-US" altLang="zh-TW" dirty="0" smtClean="0">
                <a:solidFill>
                  <a:schemeClr val="tx1"/>
                </a:solidFill>
                <a:latin typeface="Georgia" panose="02040502050405020303" pitchFamily="18" charset="0"/>
                <a:ea typeface="標楷體" panose="03000509000000000000" pitchFamily="65" charset="-120"/>
                <a:cs typeface="Arial Unicode MS" panose="020B0604020202020204" pitchFamily="34" charset="-120"/>
              </a:rPr>
              <a:t>(iGroup</a:t>
            </a:r>
            <a:r>
              <a:rPr lang="zh-TW" altLang="en-US" dirty="0" smtClean="0">
                <a:solidFill>
                  <a:schemeClr val="tx1"/>
                </a:solidFill>
                <a:latin typeface="Georgia" panose="02040502050405020303" pitchFamily="18" charset="0"/>
                <a:ea typeface="標楷體" panose="03000509000000000000" pitchFamily="65" charset="-120"/>
                <a:cs typeface="Arial Unicode MS" panose="020B0604020202020204" pitchFamily="34" charset="-120"/>
              </a:rPr>
              <a:t> </a:t>
            </a:r>
            <a:r>
              <a:rPr lang="en-US" altLang="zh-TW" dirty="0" smtClean="0">
                <a:solidFill>
                  <a:schemeClr val="tx1"/>
                </a:solidFill>
                <a:latin typeface="Georgia" panose="02040502050405020303" pitchFamily="18" charset="0"/>
                <a:ea typeface="標楷體" panose="03000509000000000000" pitchFamily="65" charset="-120"/>
                <a:cs typeface="Arial Unicode MS" panose="020B0604020202020204" pitchFamily="34" charset="-120"/>
              </a:rPr>
              <a:t>Taiwan)</a:t>
            </a:r>
            <a:br>
              <a:rPr lang="en-US" altLang="zh-TW" dirty="0" smtClean="0">
                <a:solidFill>
                  <a:schemeClr val="tx1"/>
                </a:solidFill>
                <a:latin typeface="Georgia" panose="02040502050405020303" pitchFamily="18" charset="0"/>
                <a:ea typeface="標楷體" panose="03000509000000000000" pitchFamily="65" charset="-120"/>
                <a:cs typeface="Arial Unicode MS" panose="020B0604020202020204" pitchFamily="34" charset="-120"/>
              </a:rPr>
            </a:br>
            <a:r>
              <a:rPr lang="zh-TW" altLang="en-US" dirty="0" smtClean="0">
                <a:solidFill>
                  <a:schemeClr val="tx1"/>
                </a:solidFill>
                <a:latin typeface="Georgia" panose="02040502050405020303" pitchFamily="18" charset="0"/>
                <a:ea typeface="標楷體" panose="03000509000000000000" pitchFamily="65" charset="-120"/>
                <a:cs typeface="Arial Unicode MS" panose="020B0604020202020204" pitchFamily="34" charset="-120"/>
              </a:rPr>
              <a:t>陳</a:t>
            </a:r>
            <a:r>
              <a:rPr lang="zh-TW" altLang="en-US" dirty="0" smtClean="0">
                <a:solidFill>
                  <a:schemeClr val="tx1"/>
                </a:solidFill>
                <a:latin typeface="Georgia" panose="02040502050405020303" pitchFamily="18" charset="0"/>
                <a:ea typeface="標楷體" panose="03000509000000000000" pitchFamily="65" charset="-120"/>
                <a:cs typeface="Arial Unicode MS" panose="020B0604020202020204" pitchFamily="34" charset="-120"/>
              </a:rPr>
              <a:t>姚</a:t>
            </a:r>
            <a:r>
              <a:rPr lang="zh-TW" altLang="en-US" dirty="0" smtClean="0">
                <a:solidFill>
                  <a:schemeClr val="tx1"/>
                </a:solidFill>
                <a:latin typeface="Georgia" panose="02040502050405020303" pitchFamily="18" charset="0"/>
                <a:ea typeface="標楷體" panose="03000509000000000000" pitchFamily="65" charset="-120"/>
                <a:cs typeface="Arial Unicode MS" panose="020B0604020202020204" pitchFamily="34" charset="-120"/>
              </a:rPr>
              <a:t>伶 </a:t>
            </a:r>
            <a:endParaRPr lang="en-US" altLang="zh-TW" dirty="0" smtClean="0">
              <a:solidFill>
                <a:schemeClr val="tx1"/>
              </a:solidFill>
              <a:latin typeface="Georgia" panose="02040502050405020303" pitchFamily="18" charset="0"/>
              <a:cs typeface="Georgia" panose="02040502050405020303" pitchFamily="18" charset="0"/>
            </a:endParaRPr>
          </a:p>
        </p:txBody>
      </p:sp>
      <p:sp>
        <p:nvSpPr>
          <p:cNvPr id="19461" name="矩形 1"/>
          <p:cNvSpPr>
            <a:spLocks noChangeArrowheads="1"/>
          </p:cNvSpPr>
          <p:nvPr/>
        </p:nvSpPr>
        <p:spPr bwMode="auto">
          <a:xfrm>
            <a:off x="448214" y="578146"/>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zh-TW" altLang="en-US" dirty="0" smtClean="0">
                <a:latin typeface="標楷體" panose="03000509000000000000" pitchFamily="65" charset="-120"/>
                <a:ea typeface="標楷體" panose="03000509000000000000" pitchFamily="65" charset="-120"/>
              </a:rPr>
              <a:t>原</a:t>
            </a:r>
            <a:r>
              <a:rPr lang="zh-TW" altLang="en-US" dirty="0">
                <a:latin typeface="標楷體" panose="03000509000000000000" pitchFamily="65" charset="-120"/>
                <a:ea typeface="標楷體" panose="03000509000000000000" pitchFamily="65" charset="-120"/>
              </a:rPr>
              <a:t>創性比對系統</a:t>
            </a:r>
            <a:endParaRPr lang="en-US" altLang="zh-TW" sz="2000" dirty="0">
              <a:latin typeface="標楷體" panose="03000509000000000000" pitchFamily="65" charset="-120"/>
              <a:ea typeface="標楷體" panose="03000509000000000000" pitchFamily="65" charset="-12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538" y="13252"/>
            <a:ext cx="4539929" cy="401298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03280" y="2514600"/>
            <a:ext cx="4932759" cy="364427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rot="20110568">
            <a:off x="2805962" y="1541740"/>
            <a:ext cx="3507340" cy="707886"/>
          </a:xfrm>
          <a:prstGeom prst="rect">
            <a:avLst/>
          </a:prstGeom>
          <a:solidFill>
            <a:schemeClr val="tx1"/>
          </a:solidFill>
          <a:ln w="57150">
            <a:solidFill>
              <a:srgbClr val="FF0000"/>
            </a:solidFill>
          </a:ln>
          <a:scene3d>
            <a:camera prst="orthographicFront"/>
            <a:lightRig rig="threePt" dir="t"/>
          </a:scene3d>
          <a:sp3d>
            <a:bevelT prst="slope"/>
          </a:sp3d>
        </p:spPr>
        <p:txBody>
          <a:bodyPr wrap="square" lIns="91440" tIns="45720" rIns="91440" bIns="45720">
            <a:spAutoFit/>
          </a:bodyPr>
          <a:lstStyle/>
          <a:p>
            <a:pPr algn="ct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RESIGNED</a:t>
            </a:r>
          </a:p>
        </p:txBody>
      </p:sp>
    </p:spTree>
    <p:extLst>
      <p:ext uri="{BB962C8B-B14F-4D97-AF65-F5344CB8AC3E}">
        <p14:creationId xmlns:p14="http://schemas.microsoft.com/office/powerpoint/2010/main" val="155926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投影片編號版面配置區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b="1">
                <a:solidFill>
                  <a:schemeClr val="tx1"/>
                </a:solidFill>
                <a:latin typeface="Arial" charset="0"/>
                <a:ea typeface="新細明體" charset="0"/>
                <a:cs typeface="SimSun" charset="0"/>
              </a:defRPr>
            </a:lvl1pPr>
            <a:lvl2pPr marL="557213" indent="-214313" eaLnBrk="0" hangingPunct="0">
              <a:defRPr kumimoji="1" b="1">
                <a:solidFill>
                  <a:schemeClr val="tx1"/>
                </a:solidFill>
                <a:latin typeface="Arial" charset="0"/>
                <a:ea typeface="SimSun" charset="0"/>
                <a:cs typeface="SimSun" charset="0"/>
              </a:defRPr>
            </a:lvl2pPr>
            <a:lvl3pPr marL="857250" indent="-171450" eaLnBrk="0" hangingPunct="0">
              <a:defRPr kumimoji="1" b="1">
                <a:solidFill>
                  <a:schemeClr val="tx1"/>
                </a:solidFill>
                <a:latin typeface="Arial" charset="0"/>
                <a:ea typeface="SimSun" charset="0"/>
                <a:cs typeface="SimSun" charset="0"/>
              </a:defRPr>
            </a:lvl3pPr>
            <a:lvl4pPr marL="1200150" indent="-171450" eaLnBrk="0" hangingPunct="0">
              <a:defRPr kumimoji="1" b="1">
                <a:solidFill>
                  <a:schemeClr val="tx1"/>
                </a:solidFill>
                <a:latin typeface="Arial" charset="0"/>
                <a:ea typeface="SimSun" charset="0"/>
                <a:cs typeface="SimSun" charset="0"/>
              </a:defRPr>
            </a:lvl4pPr>
            <a:lvl5pPr marL="1543050" indent="-171450" eaLnBrk="0" hangingPunct="0">
              <a:defRPr kumimoji="1" b="1">
                <a:solidFill>
                  <a:schemeClr val="tx1"/>
                </a:solidFill>
                <a:latin typeface="Arial" charset="0"/>
                <a:ea typeface="SimSun" charset="0"/>
                <a:cs typeface="SimSun" charset="0"/>
              </a:defRPr>
            </a:lvl5pPr>
            <a:lvl6pPr marL="1885950" indent="-171450" eaLnBrk="0" fontAlgn="base" hangingPunct="0">
              <a:spcBef>
                <a:spcPct val="0"/>
              </a:spcBef>
              <a:spcAft>
                <a:spcPct val="0"/>
              </a:spcAft>
              <a:defRPr kumimoji="1" b="1">
                <a:solidFill>
                  <a:schemeClr val="tx1"/>
                </a:solidFill>
                <a:latin typeface="Arial" charset="0"/>
                <a:ea typeface="SimSun" charset="0"/>
                <a:cs typeface="SimSun" charset="0"/>
              </a:defRPr>
            </a:lvl6pPr>
            <a:lvl7pPr marL="2228850" indent="-171450" eaLnBrk="0" fontAlgn="base" hangingPunct="0">
              <a:spcBef>
                <a:spcPct val="0"/>
              </a:spcBef>
              <a:spcAft>
                <a:spcPct val="0"/>
              </a:spcAft>
              <a:defRPr kumimoji="1" b="1">
                <a:solidFill>
                  <a:schemeClr val="tx1"/>
                </a:solidFill>
                <a:latin typeface="Arial" charset="0"/>
                <a:ea typeface="SimSun" charset="0"/>
                <a:cs typeface="SimSun" charset="0"/>
              </a:defRPr>
            </a:lvl7pPr>
            <a:lvl8pPr marL="2571750" indent="-171450" eaLnBrk="0" fontAlgn="base" hangingPunct="0">
              <a:spcBef>
                <a:spcPct val="0"/>
              </a:spcBef>
              <a:spcAft>
                <a:spcPct val="0"/>
              </a:spcAft>
              <a:defRPr kumimoji="1" b="1">
                <a:solidFill>
                  <a:schemeClr val="tx1"/>
                </a:solidFill>
                <a:latin typeface="Arial" charset="0"/>
                <a:ea typeface="SimSun" charset="0"/>
                <a:cs typeface="SimSun" charset="0"/>
              </a:defRPr>
            </a:lvl8pPr>
            <a:lvl9pPr marL="2914650" indent="-171450" eaLnBrk="0" fontAlgn="base" hangingPunct="0">
              <a:spcBef>
                <a:spcPct val="0"/>
              </a:spcBef>
              <a:spcAft>
                <a:spcPct val="0"/>
              </a:spcAft>
              <a:defRPr kumimoji="1" b="1">
                <a:solidFill>
                  <a:schemeClr val="tx1"/>
                </a:solidFill>
                <a:latin typeface="Arial" charset="0"/>
                <a:ea typeface="SimSun" charset="0"/>
                <a:cs typeface="SimSun" charset="0"/>
              </a:defRPr>
            </a:lvl9pPr>
          </a:lstStyle>
          <a:p>
            <a:pPr eaLnBrk="1" hangingPunct="1"/>
            <a:fld id="{41648AE3-BA41-A94C-B409-26AA5CA77BC1}" type="slidenum">
              <a:rPr kumimoji="0" lang="zh-CN" altLang="en-US" b="0">
                <a:solidFill>
                  <a:schemeClr val="tx1">
                    <a:lumMod val="65000"/>
                    <a:lumOff val="35000"/>
                  </a:schemeClr>
                </a:solidFill>
                <a:latin typeface="Trebuchet MS" charset="0"/>
              </a:rPr>
              <a:pPr eaLnBrk="1" hangingPunct="1"/>
              <a:t>11</a:t>
            </a:fld>
            <a:endParaRPr kumimoji="0" lang="en-US" altLang="zh-CN" b="0">
              <a:solidFill>
                <a:schemeClr val="tx1">
                  <a:lumMod val="65000"/>
                  <a:lumOff val="35000"/>
                </a:schemeClr>
              </a:solidFill>
              <a:latin typeface="Trebuchet MS" charset="0"/>
            </a:endParaRPr>
          </a:p>
        </p:txBody>
      </p:sp>
      <p:sp>
        <p:nvSpPr>
          <p:cNvPr id="14339" name="Rectangle 2"/>
          <p:cNvSpPr>
            <a:spLocks noGrp="1" noChangeArrowheads="1"/>
          </p:cNvSpPr>
          <p:nvPr>
            <p:ph type="title"/>
          </p:nvPr>
        </p:nvSpPr>
        <p:spPr>
          <a:xfrm>
            <a:off x="1039160" y="873324"/>
            <a:ext cx="6064188" cy="857250"/>
          </a:xfrm>
        </p:spPr>
        <p:txBody>
          <a:bodyPr/>
          <a:lstStyle/>
          <a:p>
            <a:pPr algn="l" eaLnBrk="1" hangingPunct="1"/>
            <a:r>
              <a:rPr kumimoji="0" lang="zh-TW" altLang="en-US" sz="3200" b="1" dirty="0" smtClean="0">
                <a:solidFill>
                  <a:srgbClr val="0070C0"/>
                </a:solidFill>
                <a:latin typeface="Century Gothic" charset="0"/>
                <a:cs typeface="新細明體" charset="0"/>
              </a:rPr>
              <a:t>抄襲的定義</a:t>
            </a:r>
            <a:endParaRPr kumimoji="0" lang="en-US" altLang="zh-TW" sz="3200" b="1" dirty="0">
              <a:solidFill>
                <a:srgbClr val="0070C0"/>
              </a:solidFill>
              <a:latin typeface="Century Gothic" charset="0"/>
            </a:endParaRPr>
          </a:p>
        </p:txBody>
      </p:sp>
      <p:sp>
        <p:nvSpPr>
          <p:cNvPr id="66563" name="Rectangle 3"/>
          <p:cNvSpPr>
            <a:spLocks noGrp="1" noChangeArrowheads="1"/>
          </p:cNvSpPr>
          <p:nvPr>
            <p:ph type="body" idx="1"/>
          </p:nvPr>
        </p:nvSpPr>
        <p:spPr/>
        <p:txBody>
          <a:bodyPr>
            <a:normAutofit/>
          </a:bodyPr>
          <a:lstStyle/>
          <a:p>
            <a:pPr eaLnBrk="1" hangingPunct="1"/>
            <a:r>
              <a:rPr kumimoji="0" lang="en-US" altLang="zh-TW">
                <a:solidFill>
                  <a:schemeClr val="tx1">
                    <a:lumMod val="65000"/>
                    <a:lumOff val="35000"/>
                  </a:schemeClr>
                </a:solidFill>
                <a:latin typeface="Century Gothic" charset="0"/>
              </a:rPr>
              <a:t>Take and use another person's (</a:t>
            </a:r>
            <a:r>
              <a:rPr kumimoji="0" lang="en-US" altLang="zh-TW" b="1">
                <a:solidFill>
                  <a:schemeClr val="tx1">
                    <a:lumMod val="65000"/>
                    <a:lumOff val="35000"/>
                  </a:schemeClr>
                </a:solidFill>
                <a:latin typeface="Century Gothic" charset="0"/>
              </a:rPr>
              <a:t>thoughts, writings, inventions</a:t>
            </a:r>
            <a:r>
              <a:rPr kumimoji="0" lang="en-US" altLang="zh-TW">
                <a:solidFill>
                  <a:schemeClr val="tx1">
                    <a:lumMod val="65000"/>
                    <a:lumOff val="35000"/>
                  </a:schemeClr>
                </a:solidFill>
                <a:latin typeface="Century Gothic" charset="0"/>
              </a:rPr>
              <a:t>) as </a:t>
            </a:r>
            <a:r>
              <a:rPr kumimoji="0" lang="en-US" altLang="zh-TW" b="1">
                <a:solidFill>
                  <a:schemeClr val="tx1">
                    <a:lumMod val="65000"/>
                    <a:lumOff val="35000"/>
                  </a:schemeClr>
                </a:solidFill>
                <a:latin typeface="Century Gothic" charset="0"/>
              </a:rPr>
              <a:t>one's own</a:t>
            </a:r>
            <a:r>
              <a:rPr kumimoji="0" lang="en-US" altLang="zh-TW">
                <a:solidFill>
                  <a:schemeClr val="tx1">
                    <a:lumMod val="65000"/>
                    <a:lumOff val="35000"/>
                  </a:schemeClr>
                </a:solidFill>
                <a:latin typeface="Century Gothic" charset="0"/>
              </a:rPr>
              <a:t>. </a:t>
            </a:r>
          </a:p>
          <a:p>
            <a:pPr algn="r" eaLnBrk="1" hangingPunct="1">
              <a:buFontTx/>
              <a:buNone/>
            </a:pPr>
            <a:r>
              <a:rPr lang="en-US" altLang="zh-TW" sz="1050" i="1">
                <a:solidFill>
                  <a:schemeClr val="tx1">
                    <a:lumMod val="65000"/>
                    <a:lumOff val="35000"/>
                  </a:schemeClr>
                </a:solidFill>
                <a:latin typeface="Century Gothic" charset="0"/>
              </a:rPr>
              <a:t>The concise Oxford dictionary</a:t>
            </a:r>
            <a:r>
              <a:rPr lang="en-US" altLang="zh-TW" sz="1050">
                <a:solidFill>
                  <a:schemeClr val="tx1">
                    <a:lumMod val="65000"/>
                    <a:lumOff val="35000"/>
                  </a:schemeClr>
                </a:solidFill>
                <a:latin typeface="Century Gothic" charset="0"/>
              </a:rPr>
              <a:t> (6th edition), 1976) Plagiarise – </a:t>
            </a:r>
          </a:p>
          <a:p>
            <a:pPr eaLnBrk="1" hangingPunct="1"/>
            <a:r>
              <a:rPr kumimoji="0" lang="en-US" altLang="zh-TW">
                <a:solidFill>
                  <a:schemeClr val="tx1">
                    <a:lumMod val="65000"/>
                    <a:lumOff val="35000"/>
                  </a:schemeClr>
                </a:solidFill>
                <a:latin typeface="Century Gothic" charset="0"/>
              </a:rPr>
              <a:t>Plagiarise - To use (another person's idea or </a:t>
            </a:r>
            <a:r>
              <a:rPr kumimoji="0" lang="en-US" altLang="zh-TW" b="1">
                <a:solidFill>
                  <a:schemeClr val="tx1">
                    <a:lumMod val="65000"/>
                    <a:lumOff val="35000"/>
                  </a:schemeClr>
                </a:solidFill>
                <a:latin typeface="Century Gothic" charset="0"/>
              </a:rPr>
              <a:t>part of their work</a:t>
            </a:r>
            <a:r>
              <a:rPr kumimoji="0" lang="en-US" altLang="zh-TW">
                <a:solidFill>
                  <a:schemeClr val="tx1">
                    <a:lumMod val="65000"/>
                    <a:lumOff val="35000"/>
                  </a:schemeClr>
                </a:solidFill>
                <a:latin typeface="Century Gothic" charset="0"/>
              </a:rPr>
              <a:t>) and pretend that it is your own. </a:t>
            </a:r>
          </a:p>
          <a:p>
            <a:pPr algn="r" eaLnBrk="1" hangingPunct="1">
              <a:buFontTx/>
              <a:buNone/>
            </a:pPr>
            <a:r>
              <a:rPr lang="en-US" altLang="zh-TW" sz="1050" i="1">
                <a:solidFill>
                  <a:schemeClr val="tx1">
                    <a:lumMod val="65000"/>
                    <a:lumOff val="35000"/>
                  </a:schemeClr>
                </a:solidFill>
                <a:latin typeface="Century Gothic" charset="0"/>
              </a:rPr>
              <a:t>The Cambridge international dictionary of English</a:t>
            </a:r>
            <a:r>
              <a:rPr lang="en-US" altLang="zh-TW" sz="1050">
                <a:solidFill>
                  <a:schemeClr val="tx1">
                    <a:lumMod val="65000"/>
                    <a:lumOff val="35000"/>
                  </a:schemeClr>
                </a:solidFill>
                <a:latin typeface="Century Gothic" charset="0"/>
              </a:rPr>
              <a:t> (1995)</a:t>
            </a:r>
            <a:endParaRPr kumimoji="0" lang="en-US" altLang="zh-TW" i="1">
              <a:solidFill>
                <a:schemeClr val="tx1">
                  <a:lumMod val="65000"/>
                  <a:lumOff val="35000"/>
                </a:schemeClr>
              </a:solidFill>
              <a:latin typeface="Century Gothic" charset="0"/>
            </a:endParaRPr>
          </a:p>
          <a:p>
            <a:pPr eaLnBrk="1" hangingPunct="1"/>
            <a:r>
              <a:rPr kumimoji="0" lang="en-US" altLang="zh-TW">
                <a:solidFill>
                  <a:schemeClr val="tx1">
                    <a:lumMod val="65000"/>
                    <a:lumOff val="35000"/>
                  </a:schemeClr>
                </a:solidFill>
                <a:latin typeface="Century Gothic" charset="0"/>
              </a:rPr>
              <a:t>Plagiarise - To take somebody else’s ideas or </a:t>
            </a:r>
            <a:r>
              <a:rPr kumimoji="0" lang="en-US" altLang="zh-TW" b="1">
                <a:solidFill>
                  <a:schemeClr val="tx1">
                    <a:lumMod val="65000"/>
                    <a:lumOff val="35000"/>
                  </a:schemeClr>
                </a:solidFill>
                <a:latin typeface="Century Gothic" charset="0"/>
              </a:rPr>
              <a:t>words</a:t>
            </a:r>
            <a:r>
              <a:rPr kumimoji="0" lang="en-US" altLang="zh-TW">
                <a:solidFill>
                  <a:schemeClr val="tx1">
                    <a:lumMod val="65000"/>
                    <a:lumOff val="35000"/>
                  </a:schemeClr>
                </a:solidFill>
                <a:latin typeface="Century Gothic" charset="0"/>
              </a:rPr>
              <a:t>, and use them as if they were one's own.</a:t>
            </a:r>
          </a:p>
          <a:p>
            <a:pPr algn="r" eaLnBrk="1" hangingPunct="1">
              <a:buFontTx/>
              <a:buNone/>
            </a:pPr>
            <a:r>
              <a:rPr lang="en-US" altLang="zh-TW" sz="1050" i="1">
                <a:solidFill>
                  <a:schemeClr val="tx1">
                    <a:lumMod val="65000"/>
                    <a:lumOff val="35000"/>
                  </a:schemeClr>
                </a:solidFill>
                <a:latin typeface="Century Gothic" charset="0"/>
              </a:rPr>
              <a:t>The Oxford advanced learner's dictionary</a:t>
            </a:r>
            <a:r>
              <a:rPr lang="en-US" altLang="zh-TW" sz="1050">
                <a:solidFill>
                  <a:schemeClr val="tx1">
                    <a:lumMod val="65000"/>
                    <a:lumOff val="35000"/>
                  </a:schemeClr>
                </a:solidFill>
                <a:latin typeface="Century Gothic" charset="0"/>
              </a:rPr>
              <a:t> (5th edition) (1995) </a:t>
            </a:r>
            <a:br>
              <a:rPr lang="en-US" altLang="zh-TW" sz="1050">
                <a:solidFill>
                  <a:schemeClr val="tx1">
                    <a:lumMod val="65000"/>
                    <a:lumOff val="35000"/>
                  </a:schemeClr>
                </a:solidFill>
                <a:latin typeface="Century Gothic" charset="0"/>
              </a:rPr>
            </a:br>
            <a:endParaRPr lang="en-US" altLang="zh-TW" sz="1050">
              <a:solidFill>
                <a:schemeClr val="tx1">
                  <a:lumMod val="65000"/>
                  <a:lumOff val="35000"/>
                </a:schemeClr>
              </a:solidFill>
              <a:latin typeface="Century Gothic" charset="0"/>
            </a:endParaRPr>
          </a:p>
        </p:txBody>
      </p:sp>
      <p:sp>
        <p:nvSpPr>
          <p:cNvPr id="2" name="文字方塊 1"/>
          <p:cNvSpPr txBox="1"/>
          <p:nvPr/>
        </p:nvSpPr>
        <p:spPr>
          <a:xfrm>
            <a:off x="-1435101" y="4286250"/>
            <a:ext cx="184731" cy="369332"/>
          </a:xfrm>
          <a:prstGeom prst="rect">
            <a:avLst/>
          </a:prstGeom>
          <a:noFill/>
        </p:spPr>
        <p:txBody>
          <a:bodyPr wrap="none" rtlCol="0">
            <a:spAutoFit/>
          </a:bodyPr>
          <a:lstStyle/>
          <a:p>
            <a:endParaRPr kumimoji="1" lang="zh-TW" altLang="en-US" sz="1800"/>
          </a:p>
        </p:txBody>
      </p:sp>
    </p:spTree>
    <p:custDataLst>
      <p:tags r:id="rId1"/>
    </p:custDataLst>
    <p:extLst>
      <p:ext uri="{BB962C8B-B14F-4D97-AF65-F5344CB8AC3E}">
        <p14:creationId xmlns:p14="http://schemas.microsoft.com/office/powerpoint/2010/main" val="1618767357"/>
      </p:ext>
    </p:extLst>
  </p:cSld>
  <p:clrMapOvr>
    <a:masterClrMapping/>
  </p:clrMapOvr>
  <p:transition advTm="2156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smtClean="0">
                <a:latin typeface="Malgun Gothic" panose="020B0503020000020004" pitchFamily="34" charset="-127"/>
                <a:ea typeface="Malgun Gothic" panose="020B0503020000020004" pitchFamily="34" charset="-127"/>
              </a:rPr>
              <a:t>COPE</a:t>
            </a:r>
            <a:r>
              <a:rPr lang="zh-TW" altLang="en-US" b="1" dirty="0" smtClean="0">
                <a:latin typeface="Malgun Gothic" panose="020B0503020000020004" pitchFamily="34" charset="-127"/>
                <a:ea typeface="Malgun Gothic" panose="020B0503020000020004" pitchFamily="34" charset="-127"/>
              </a:rPr>
              <a:t> </a:t>
            </a:r>
            <a:r>
              <a:rPr lang="en-US" altLang="zh-TW" b="1" dirty="0" smtClean="0">
                <a:latin typeface="Malgun Gothic" panose="020B0503020000020004" pitchFamily="34" charset="-127"/>
                <a:ea typeface="Malgun Gothic" panose="020B0503020000020004" pitchFamily="34" charset="-127"/>
              </a:rPr>
              <a:t>Flowchart</a:t>
            </a:r>
            <a:br>
              <a:rPr lang="en-US" altLang="zh-TW" b="1" dirty="0" smtClean="0">
                <a:latin typeface="Malgun Gothic" panose="020B0503020000020004" pitchFamily="34" charset="-127"/>
                <a:ea typeface="Malgun Gothic" panose="020B0503020000020004" pitchFamily="34" charset="-127"/>
              </a:rPr>
            </a:br>
            <a:r>
              <a:rPr lang="en-US" altLang="zh-TW" b="1" dirty="0" smtClean="0">
                <a:latin typeface="Malgun Gothic" panose="020B0503020000020004" pitchFamily="34" charset="-127"/>
                <a:ea typeface="Malgun Gothic" panose="020B0503020000020004" pitchFamily="34" charset="-127"/>
              </a:rPr>
              <a:t>(Committee </a:t>
            </a:r>
            <a:r>
              <a:rPr lang="en-US" altLang="zh-TW" b="1" dirty="0">
                <a:latin typeface="Malgun Gothic" panose="020B0503020000020004" pitchFamily="34" charset="-127"/>
                <a:ea typeface="Malgun Gothic" panose="020B0503020000020004" pitchFamily="34" charset="-127"/>
              </a:rPr>
              <a:t>on Publication </a:t>
            </a:r>
            <a:r>
              <a:rPr lang="en-US" altLang="zh-TW" b="1" dirty="0" smtClean="0">
                <a:latin typeface="Malgun Gothic" panose="020B0503020000020004" pitchFamily="34" charset="-127"/>
                <a:ea typeface="Malgun Gothic" panose="020B0503020000020004" pitchFamily="34" charset="-127"/>
              </a:rPr>
              <a:t>Ethics)</a:t>
            </a:r>
            <a:endParaRPr lang="zh-TW" altLang="en-US" b="1" dirty="0">
              <a:latin typeface="Malgun Gothic" panose="020B0503020000020004" pitchFamily="34" charset="-127"/>
              <a:ea typeface="Malgun Gothic" panose="020B0503020000020004" pitchFamily="34" charset="-127"/>
            </a:endParaRPr>
          </a:p>
        </p:txBody>
      </p:sp>
      <p:sp>
        <p:nvSpPr>
          <p:cNvPr id="3" name="內容版面配置區 2"/>
          <p:cNvSpPr>
            <a:spLocks noGrp="1"/>
          </p:cNvSpPr>
          <p:nvPr>
            <p:ph idx="1"/>
          </p:nvPr>
        </p:nvSpPr>
        <p:spPr/>
        <p:txBody>
          <a:bodyPr>
            <a:normAutofit/>
          </a:bodyPr>
          <a:lstStyle/>
          <a:p>
            <a:pPr fontAlgn="base"/>
            <a:r>
              <a:rPr lang="en-US" altLang="zh-TW" dirty="0"/>
              <a:t>Complete </a:t>
            </a:r>
            <a:r>
              <a:rPr lang="en-US" altLang="zh-TW" dirty="0" smtClean="0"/>
              <a:t>set</a:t>
            </a:r>
            <a:r>
              <a:rPr lang="zh-TW" altLang="en-US" dirty="0" smtClean="0"/>
              <a:t>完整版指導方針手冊</a:t>
            </a:r>
            <a:endParaRPr lang="en-US" altLang="zh-TW" dirty="0"/>
          </a:p>
          <a:p>
            <a:pPr marL="0" indent="0">
              <a:buNone/>
            </a:pPr>
            <a:r>
              <a:rPr lang="en-US" altLang="zh-TW" b="1" dirty="0" smtClean="0"/>
              <a:t>Translations</a:t>
            </a:r>
            <a:endParaRPr lang="en-US" altLang="zh-TW" b="1" dirty="0"/>
          </a:p>
          <a:p>
            <a:pPr lvl="1" fontAlgn="base"/>
            <a:r>
              <a:rPr lang="en-US" altLang="zh-TW" dirty="0">
                <a:hlinkClick r:id="rId3"/>
              </a:rPr>
              <a:t>ENGLISH</a:t>
            </a:r>
            <a:r>
              <a:rPr lang="en-US" altLang="zh-TW" dirty="0"/>
              <a:t> [PDF, 490KB. November 2015]</a:t>
            </a:r>
          </a:p>
          <a:p>
            <a:pPr lvl="1" fontAlgn="base"/>
            <a:r>
              <a:rPr lang="en-US" altLang="zh-TW" dirty="0">
                <a:hlinkClick r:id="rId4"/>
              </a:rPr>
              <a:t>CHINESE</a:t>
            </a:r>
            <a:r>
              <a:rPr lang="en-US" altLang="zh-TW" dirty="0"/>
              <a:t> [All flowcharts, PDF 330KB</a:t>
            </a:r>
            <a:r>
              <a:rPr lang="en-US" altLang="zh-TW" dirty="0" smtClean="0"/>
              <a:t>]</a:t>
            </a:r>
            <a:br>
              <a:rPr lang="en-US" altLang="zh-TW" dirty="0" smtClean="0"/>
            </a:br>
            <a:endParaRPr lang="en-US" altLang="zh-TW" dirty="0" smtClean="0"/>
          </a:p>
          <a:p>
            <a:pPr fontAlgn="base"/>
            <a:r>
              <a:rPr lang="en-US" altLang="zh-TW" b="1" dirty="0"/>
              <a:t>What to do if you suspect </a:t>
            </a:r>
            <a:r>
              <a:rPr lang="en-US" altLang="zh-TW" b="1" dirty="0" smtClean="0"/>
              <a:t>plagiarism</a:t>
            </a:r>
            <a:r>
              <a:rPr lang="zh-TW" altLang="en-US" b="1" dirty="0" smtClean="0"/>
              <a:t>針對剽竊嫌疑如何處理</a:t>
            </a:r>
            <a:endParaRPr lang="en-US" altLang="zh-TW" b="1" dirty="0"/>
          </a:p>
          <a:p>
            <a:pPr lvl="1" fontAlgn="base"/>
            <a:r>
              <a:rPr lang="en-US" altLang="zh-TW" dirty="0" smtClean="0">
                <a:hlinkClick r:id="rId5"/>
              </a:rPr>
              <a:t>Suspected </a:t>
            </a:r>
            <a:r>
              <a:rPr lang="en-US" altLang="zh-TW" dirty="0">
                <a:hlinkClick r:id="rId5"/>
              </a:rPr>
              <a:t>plagiarism in a submitted manuscript</a:t>
            </a:r>
            <a:r>
              <a:rPr lang="en-US" altLang="zh-TW" dirty="0"/>
              <a:t> [PDF, 80KB]</a:t>
            </a:r>
          </a:p>
          <a:p>
            <a:pPr lvl="1" fontAlgn="base"/>
            <a:r>
              <a:rPr lang="en-US" altLang="zh-TW" dirty="0">
                <a:hlinkClick r:id="rId6"/>
              </a:rPr>
              <a:t>Suspected plagiarism in a published manuscript</a:t>
            </a:r>
            <a:r>
              <a:rPr lang="en-US" altLang="zh-TW" dirty="0"/>
              <a:t> [PDF, 116KB]</a:t>
            </a:r>
          </a:p>
          <a:p>
            <a:pPr fontAlgn="base"/>
            <a:endParaRPr lang="en-US" altLang="zh-TW" dirty="0"/>
          </a:p>
        </p:txBody>
      </p:sp>
      <p:sp>
        <p:nvSpPr>
          <p:cNvPr id="5" name="矩形 4"/>
          <p:cNvSpPr/>
          <p:nvPr/>
        </p:nvSpPr>
        <p:spPr>
          <a:xfrm>
            <a:off x="6543101" y="5723751"/>
            <a:ext cx="3390672" cy="369332"/>
          </a:xfrm>
          <a:prstGeom prst="rect">
            <a:avLst/>
          </a:prstGeom>
        </p:spPr>
        <p:txBody>
          <a:bodyPr wrap="none">
            <a:spAutoFit/>
          </a:bodyPr>
          <a:lstStyle/>
          <a:p>
            <a:pPr lvl="1"/>
            <a:r>
              <a:rPr lang="en-US" altLang="zh-TW" sz="1800" dirty="0">
                <a:hlinkClick r:id="rId7"/>
              </a:rPr>
              <a:t>http://publicationethics.org/</a:t>
            </a:r>
          </a:p>
        </p:txBody>
      </p:sp>
    </p:spTree>
    <p:extLst>
      <p:ext uri="{BB962C8B-B14F-4D97-AF65-F5344CB8AC3E}">
        <p14:creationId xmlns:p14="http://schemas.microsoft.com/office/powerpoint/2010/main" val="2587959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161592"/>
            <a:ext cx="7974806" cy="6163007"/>
          </a:xfrm>
          <a:prstGeom prst="rect">
            <a:avLst/>
          </a:prstGeom>
        </p:spPr>
      </p:pic>
      <p:sp>
        <p:nvSpPr>
          <p:cNvPr id="3" name="圓角矩形 2"/>
          <p:cNvSpPr/>
          <p:nvPr/>
        </p:nvSpPr>
        <p:spPr>
          <a:xfrm>
            <a:off x="1371600" y="1828800"/>
            <a:ext cx="7071852" cy="3038168"/>
          </a:xfrm>
          <a:prstGeom prst="roundRect">
            <a:avLst/>
          </a:prstGeom>
          <a:noFill/>
          <a:effectLst>
            <a:glow rad="127000">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Tree>
    <p:extLst>
      <p:ext uri="{BB962C8B-B14F-4D97-AF65-F5344CB8AC3E}">
        <p14:creationId xmlns:p14="http://schemas.microsoft.com/office/powerpoint/2010/main" val="4177946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圖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624" y="365125"/>
            <a:ext cx="7705725" cy="569805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圓角矩形 4"/>
          <p:cNvSpPr/>
          <p:nvPr/>
        </p:nvSpPr>
        <p:spPr>
          <a:xfrm>
            <a:off x="625337" y="3048000"/>
            <a:ext cx="7071852" cy="2743200"/>
          </a:xfrm>
          <a:prstGeom prst="roundRect">
            <a:avLst/>
          </a:prstGeom>
          <a:noFill/>
          <a:effectLst>
            <a:glow rad="127000">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Tree>
    <p:extLst>
      <p:ext uri="{BB962C8B-B14F-4D97-AF65-F5344CB8AC3E}">
        <p14:creationId xmlns:p14="http://schemas.microsoft.com/office/powerpoint/2010/main" val="1834349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1169194" y="811701"/>
            <a:ext cx="6831807" cy="892552"/>
          </a:xfrm>
          <a:prstGeom prst="rect">
            <a:avLst/>
          </a:prstGeom>
          <a:noFill/>
        </p:spPr>
        <p:txBody>
          <a:bodyPr>
            <a:spAutoFit/>
          </a:bodyPr>
          <a:lstStyle/>
          <a:p>
            <a:pPr algn="ctr">
              <a:defRPr/>
            </a:pPr>
            <a:r>
              <a:rPr lang="zh-TW" altLang="en-US" sz="3600" cap="all" dirty="0">
                <a:solidFill>
                  <a:srgbClr val="FF0000"/>
                </a:solidFill>
                <a:latin typeface="標楷體" panose="03000509000000000000" pitchFamily="65" charset="-120"/>
                <a:ea typeface="標楷體" panose="03000509000000000000" pitchFamily="65" charset="-120"/>
                <a:cs typeface="Arial Unicode MS" panose="020B0604020202020204" pitchFamily="34" charset="-120"/>
              </a:rPr>
              <a:t>測速照相警告</a:t>
            </a:r>
            <a:endParaRPr lang="en-US" sz="1800" dirty="0">
              <a:solidFill>
                <a:srgbClr val="FF0000"/>
              </a:solidFill>
              <a:latin typeface="標楷體" panose="03000509000000000000" pitchFamily="65" charset="-120"/>
              <a:ea typeface="標楷體" panose="03000509000000000000" pitchFamily="65" charset="-120"/>
              <a:cs typeface="Helvetica Light"/>
            </a:endParaRPr>
          </a:p>
          <a:p>
            <a:pPr algn="ctr">
              <a:defRPr/>
            </a:pPr>
            <a:r>
              <a:rPr lang="en-US" sz="1600" dirty="0">
                <a:solidFill>
                  <a:srgbClr val="000000"/>
                </a:solidFill>
                <a:latin typeface="Helvetica Light"/>
                <a:cs typeface="Helvetica Light"/>
              </a:rPr>
              <a:t>A watchful eye that screens research and students’ works</a:t>
            </a:r>
          </a:p>
        </p:txBody>
      </p:sp>
      <p:sp>
        <p:nvSpPr>
          <p:cNvPr id="5" name="TextBox 13"/>
          <p:cNvSpPr txBox="1">
            <a:spLocks noChangeArrowheads="1"/>
          </p:cNvSpPr>
          <p:nvPr/>
        </p:nvSpPr>
        <p:spPr bwMode="auto">
          <a:xfrm>
            <a:off x="944217" y="5867400"/>
            <a:ext cx="42505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itchFamily="34" charset="-128"/>
              </a:defRPr>
            </a:lvl1pPr>
            <a:lvl2pPr marL="742950" indent="-285750">
              <a:defRPr sz="2400">
                <a:solidFill>
                  <a:schemeClr val="tx1"/>
                </a:solidFill>
                <a:latin typeface="Arial" panose="020B0604020202020204" pitchFamily="34" charset="0"/>
                <a:ea typeface="MS PGothic" pitchFamily="34" charset="-128"/>
              </a:defRPr>
            </a:lvl2pPr>
            <a:lvl3pPr marL="1143000" indent="-228600">
              <a:defRPr sz="2400">
                <a:solidFill>
                  <a:schemeClr val="tx1"/>
                </a:solidFill>
                <a:latin typeface="Arial" panose="020B0604020202020204" pitchFamily="34" charset="0"/>
                <a:ea typeface="MS PGothic" pitchFamily="34" charset="-128"/>
              </a:defRPr>
            </a:lvl3pPr>
            <a:lvl4pPr marL="1600200" indent="-228600">
              <a:defRPr sz="2400">
                <a:solidFill>
                  <a:schemeClr val="tx1"/>
                </a:solidFill>
                <a:latin typeface="Arial" panose="020B0604020202020204" pitchFamily="34" charset="0"/>
                <a:ea typeface="MS PGothic" pitchFamily="34" charset="-128"/>
              </a:defRPr>
            </a:lvl4pPr>
            <a:lvl5pPr marL="2057400" indent="-228600">
              <a:defRPr sz="2400">
                <a:solidFill>
                  <a:schemeClr val="tx1"/>
                </a:solidFill>
                <a:latin typeface="Arial" panose="020B0604020202020204"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r>
              <a:rPr lang="en-US" altLang="zh-TW" sz="600" dirty="0">
                <a:solidFill>
                  <a:srgbClr val="000000"/>
                </a:solidFill>
                <a:latin typeface="Helvetica Light"/>
                <a:ea typeface="Helvetica Light"/>
                <a:cs typeface="Helvetica Light"/>
              </a:rPr>
              <a:t>© 2012 </a:t>
            </a:r>
            <a:r>
              <a:rPr lang="en-US" altLang="zh-TW" sz="600" dirty="0" err="1">
                <a:solidFill>
                  <a:srgbClr val="000000"/>
                </a:solidFill>
                <a:latin typeface="Helvetica Light"/>
                <a:ea typeface="Helvetica Light"/>
                <a:cs typeface="Helvetica Light"/>
              </a:rPr>
              <a:t>iParadigms</a:t>
            </a:r>
            <a:r>
              <a:rPr lang="en-US" altLang="zh-TW" sz="600" dirty="0">
                <a:solidFill>
                  <a:srgbClr val="000000"/>
                </a:solidFill>
                <a:latin typeface="Helvetica Light"/>
                <a:ea typeface="Helvetica Light"/>
                <a:cs typeface="Helvetica Light"/>
              </a:rPr>
              <a:t> LLC. Company confidential.</a:t>
            </a:r>
          </a:p>
        </p:txBody>
      </p:sp>
      <p:pic>
        <p:nvPicPr>
          <p:cNvPr id="6" name="Picture 12" descr="logo_watermark.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28058" y="5900797"/>
            <a:ext cx="567928" cy="11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speedcamera.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1875" y="2133600"/>
            <a:ext cx="3378675" cy="162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speedcamera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8465" y="2133600"/>
            <a:ext cx="3353321" cy="162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man_microscope.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94522" y="3581400"/>
            <a:ext cx="1768078" cy="198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043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319"/>
          <p:cNvSpPr txBox="1">
            <a:spLocks noChangeArrowheads="1"/>
          </p:cNvSpPr>
          <p:nvPr/>
        </p:nvSpPr>
        <p:spPr bwMode="auto">
          <a:xfrm>
            <a:off x="0" y="161924"/>
            <a:ext cx="91440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40000"/>
              </a:lnSpc>
              <a:buClr>
                <a:srgbClr val="FFFFFF"/>
              </a:buClr>
              <a:buSzPct val="25000"/>
              <a:buFont typeface="Helvetica Neue"/>
              <a:buNone/>
            </a:pPr>
            <a:r>
              <a:rPr lang="zh-TW" altLang="en-US" sz="4400" b="1" dirty="0" smtClean="0">
                <a:latin typeface="+mj-lt"/>
                <a:ea typeface="Helvetica Neue"/>
                <a:cs typeface="Helvetica Neue"/>
                <a:sym typeface="Helvetica Neue"/>
              </a:rPr>
              <a:t>簡介</a:t>
            </a:r>
            <a:endParaRPr lang="en-US" altLang="zh-TW" sz="4400" b="1" dirty="0">
              <a:latin typeface="+mj-lt"/>
              <a:ea typeface="Helvetica Neue"/>
              <a:cs typeface="Helvetica Neue"/>
              <a:sym typeface="Helvetica Neue"/>
            </a:endParaRPr>
          </a:p>
        </p:txBody>
      </p:sp>
      <p:grpSp>
        <p:nvGrpSpPr>
          <p:cNvPr id="4" name="群組 3"/>
          <p:cNvGrpSpPr/>
          <p:nvPr/>
        </p:nvGrpSpPr>
        <p:grpSpPr>
          <a:xfrm>
            <a:off x="719138" y="1597025"/>
            <a:ext cx="7442200" cy="4203700"/>
            <a:chOff x="604838" y="914400"/>
            <a:chExt cx="7442200" cy="4203700"/>
          </a:xfrm>
        </p:grpSpPr>
        <p:pic>
          <p:nvPicPr>
            <p:cNvPr id="2150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1200" y="914400"/>
              <a:ext cx="6602413"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04838" y="2024063"/>
              <a:ext cx="67087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19138" y="3025775"/>
              <a:ext cx="4684712"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4"/>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49300" y="4048125"/>
              <a:ext cx="729773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6"/>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49300" y="4902200"/>
              <a:ext cx="673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圖片 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690433" y="5339080"/>
            <a:ext cx="2971800" cy="495300"/>
          </a:xfrm>
          <a:prstGeom prst="rect">
            <a:avLst/>
          </a:prstGeom>
        </p:spPr>
      </p:pic>
      <p:pic>
        <p:nvPicPr>
          <p:cNvPr id="7" name="圖片 6"/>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625027" y="3147698"/>
            <a:ext cx="2757768" cy="876300"/>
          </a:xfrm>
          <a:prstGeom prst="rect">
            <a:avLst/>
          </a:prstGeom>
        </p:spPr>
      </p:pic>
      <p:sp>
        <p:nvSpPr>
          <p:cNvPr id="8" name="矩形 7"/>
          <p:cNvSpPr/>
          <p:nvPr/>
        </p:nvSpPr>
        <p:spPr>
          <a:xfrm>
            <a:off x="2667000" y="1612547"/>
            <a:ext cx="2494594" cy="461665"/>
          </a:xfrm>
          <a:prstGeom prst="rect">
            <a:avLst/>
          </a:prstGeom>
        </p:spPr>
        <p:txBody>
          <a:bodyPr wrap="square">
            <a:spAutoFit/>
          </a:bodyPr>
          <a:lstStyle/>
          <a:p>
            <a:r>
              <a:rPr lang="en-US" altLang="zh-TW" dirty="0">
                <a:solidFill>
                  <a:srgbClr val="0070C0"/>
                </a:solidFill>
                <a:ea typeface="標楷體" panose="03000509000000000000" pitchFamily="65" charset="-120"/>
                <a:cs typeface="Arial Unicode MS" panose="020B0604020202020204" pitchFamily="34" charset="-120"/>
              </a:rPr>
              <a:t>Prof. John Barrie</a:t>
            </a:r>
            <a:endParaRPr lang="zh-TW" altLang="en-US" dirty="0">
              <a:solidFill>
                <a:srgbClr val="0070C0"/>
              </a:solidFill>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1626" y="1332310"/>
            <a:ext cx="3075385" cy="18288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anchor="ctr"/>
          <a:lstStyle/>
          <a:p>
            <a:pPr algn="ctr">
              <a:defRPr/>
            </a:pPr>
            <a:endParaRPr lang="zh-TW" altLang="en-US" sz="1800"/>
          </a:p>
        </p:txBody>
      </p:sp>
      <p:sp>
        <p:nvSpPr>
          <p:cNvPr id="14339" name="Title 7"/>
          <p:cNvSpPr>
            <a:spLocks noGrp="1"/>
          </p:cNvSpPr>
          <p:nvPr>
            <p:ph type="ctrTitle"/>
          </p:nvPr>
        </p:nvSpPr>
        <p:spPr>
          <a:xfrm>
            <a:off x="1610917" y="1604964"/>
            <a:ext cx="2968228" cy="1275160"/>
          </a:xfrm>
        </p:spPr>
        <p:txBody>
          <a:bodyPr/>
          <a:lstStyle/>
          <a:p>
            <a:pPr eaLnBrk="1" hangingPunct="1"/>
            <a:r>
              <a:rPr lang="en-US" altLang="zh-TW" sz="4050" b="1">
                <a:solidFill>
                  <a:schemeClr val="bg1"/>
                </a:solidFill>
              </a:rPr>
              <a:t>ORIGINALITY</a:t>
            </a:r>
            <a:r>
              <a:rPr lang="en-US" altLang="zh-TW" sz="4050" b="1"/>
              <a:t> </a:t>
            </a:r>
            <a:br>
              <a:rPr lang="en-US" altLang="zh-TW" sz="4050" b="1"/>
            </a:br>
            <a:r>
              <a:rPr lang="en-US" altLang="zh-TW" sz="4050" b="1">
                <a:solidFill>
                  <a:schemeClr val="bg1"/>
                </a:solidFill>
              </a:rPr>
              <a:t>CHECK</a:t>
            </a:r>
            <a:endParaRPr lang="en-GB" altLang="zh-TW" sz="4950"/>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563"/>
              </a:spcBef>
              <a:buFont typeface="Arial" panose="020B0604020202020204" pitchFamily="34" charset="0"/>
              <a:buChar char="•"/>
              <a:defRPr sz="1575">
                <a:solidFill>
                  <a:schemeClr val="tx1"/>
                </a:solidFill>
                <a:latin typeface="Calibri" panose="020F0502020204030204" pitchFamily="34" charset="0"/>
              </a:defRPr>
            </a:lvl1pPr>
            <a:lvl2pPr marL="557213" indent="-214313">
              <a:lnSpc>
                <a:spcPct val="90000"/>
              </a:lnSpc>
              <a:spcBef>
                <a:spcPts val="281"/>
              </a:spcBef>
              <a:buFont typeface="Arial" panose="020B0604020202020204" pitchFamily="34" charset="0"/>
              <a:buChar char="•"/>
              <a:defRPr>
                <a:solidFill>
                  <a:schemeClr val="tx1"/>
                </a:solidFill>
                <a:latin typeface="Calibri" panose="020F0502020204030204" pitchFamily="34" charset="0"/>
              </a:defRPr>
            </a:lvl2pPr>
            <a:lvl3pPr marL="857250" indent="-171450">
              <a:lnSpc>
                <a:spcPct val="90000"/>
              </a:lnSpc>
              <a:spcBef>
                <a:spcPts val="281"/>
              </a:spcBef>
              <a:buFont typeface="Arial" panose="020B0604020202020204" pitchFamily="34" charset="0"/>
              <a:buChar char="•"/>
              <a:defRPr sz="1125">
                <a:solidFill>
                  <a:schemeClr val="tx1"/>
                </a:solidFill>
                <a:latin typeface="Calibri" panose="020F0502020204030204" pitchFamily="34" charset="0"/>
              </a:defRPr>
            </a:lvl3pPr>
            <a:lvl4pPr marL="1200150" indent="-171450">
              <a:lnSpc>
                <a:spcPct val="90000"/>
              </a:lnSpc>
              <a:spcBef>
                <a:spcPts val="281"/>
              </a:spcBef>
              <a:buFont typeface="Arial" panose="020B0604020202020204" pitchFamily="34" charset="0"/>
              <a:buChar char="•"/>
              <a:defRPr sz="975">
                <a:solidFill>
                  <a:schemeClr val="tx1"/>
                </a:solidFill>
                <a:latin typeface="Calibri" panose="020F0502020204030204" pitchFamily="34" charset="0"/>
              </a:defRPr>
            </a:lvl4pPr>
            <a:lvl5pPr marL="1543050" indent="-171450">
              <a:lnSpc>
                <a:spcPct val="90000"/>
              </a:lnSpc>
              <a:spcBef>
                <a:spcPts val="281"/>
              </a:spcBef>
              <a:buFont typeface="Arial" panose="020B0604020202020204" pitchFamily="34" charset="0"/>
              <a:buChar char="•"/>
              <a:defRPr sz="975">
                <a:solidFill>
                  <a:schemeClr val="tx1"/>
                </a:solidFill>
                <a:latin typeface="Calibri" panose="020F0502020204030204" pitchFamily="34" charset="0"/>
              </a:defRPr>
            </a:lvl5pPr>
            <a:lvl6pPr marL="1885950" indent="-171450" defTabSz="342900" eaLnBrk="0" fontAlgn="base" hangingPunct="0">
              <a:lnSpc>
                <a:spcPct val="90000"/>
              </a:lnSpc>
              <a:spcBef>
                <a:spcPts val="281"/>
              </a:spcBef>
              <a:spcAft>
                <a:spcPct val="0"/>
              </a:spcAft>
              <a:buFont typeface="Arial" panose="020B0604020202020204" pitchFamily="34" charset="0"/>
              <a:buChar char="•"/>
              <a:defRPr sz="975">
                <a:solidFill>
                  <a:schemeClr val="tx1"/>
                </a:solidFill>
                <a:latin typeface="Calibri" panose="020F0502020204030204" pitchFamily="34" charset="0"/>
              </a:defRPr>
            </a:lvl6pPr>
            <a:lvl7pPr marL="2228850" indent="-171450" defTabSz="342900" eaLnBrk="0" fontAlgn="base" hangingPunct="0">
              <a:lnSpc>
                <a:spcPct val="90000"/>
              </a:lnSpc>
              <a:spcBef>
                <a:spcPts val="281"/>
              </a:spcBef>
              <a:spcAft>
                <a:spcPct val="0"/>
              </a:spcAft>
              <a:buFont typeface="Arial" panose="020B0604020202020204" pitchFamily="34" charset="0"/>
              <a:buChar char="•"/>
              <a:defRPr sz="975">
                <a:solidFill>
                  <a:schemeClr val="tx1"/>
                </a:solidFill>
                <a:latin typeface="Calibri" panose="020F0502020204030204" pitchFamily="34" charset="0"/>
              </a:defRPr>
            </a:lvl7pPr>
            <a:lvl8pPr marL="2571750" indent="-171450" defTabSz="342900" eaLnBrk="0" fontAlgn="base" hangingPunct="0">
              <a:lnSpc>
                <a:spcPct val="90000"/>
              </a:lnSpc>
              <a:spcBef>
                <a:spcPts val="281"/>
              </a:spcBef>
              <a:spcAft>
                <a:spcPct val="0"/>
              </a:spcAft>
              <a:buFont typeface="Arial" panose="020B0604020202020204" pitchFamily="34" charset="0"/>
              <a:buChar char="•"/>
              <a:defRPr sz="975">
                <a:solidFill>
                  <a:schemeClr val="tx1"/>
                </a:solidFill>
                <a:latin typeface="Calibri" panose="020F0502020204030204" pitchFamily="34" charset="0"/>
              </a:defRPr>
            </a:lvl8pPr>
            <a:lvl9pPr marL="2914650" indent="-171450" defTabSz="342900" eaLnBrk="0" fontAlgn="base" hangingPunct="0">
              <a:lnSpc>
                <a:spcPct val="90000"/>
              </a:lnSpc>
              <a:spcBef>
                <a:spcPts val="281"/>
              </a:spcBef>
              <a:spcAft>
                <a:spcPct val="0"/>
              </a:spcAft>
              <a:buFont typeface="Arial" panose="020B0604020202020204" pitchFamily="34" charset="0"/>
              <a:buChar char="•"/>
              <a:defRPr sz="975">
                <a:solidFill>
                  <a:schemeClr val="tx1"/>
                </a:solidFill>
                <a:latin typeface="Calibri" panose="020F0502020204030204" pitchFamily="34" charset="0"/>
              </a:defRPr>
            </a:lvl9pPr>
          </a:lstStyle>
          <a:p>
            <a:pPr>
              <a:lnSpc>
                <a:spcPct val="100000"/>
              </a:lnSpc>
              <a:spcBef>
                <a:spcPct val="0"/>
              </a:spcBef>
              <a:buFontTx/>
              <a:buNone/>
            </a:pPr>
            <a:fld id="{F5000041-0CD6-4A6D-87D0-6A1E836BFE07}" type="slidenum">
              <a:rPr lang="en-GB" altLang="zh-TW" sz="1050">
                <a:solidFill>
                  <a:srgbClr val="000000"/>
                </a:solidFill>
              </a:rPr>
              <a:pPr>
                <a:lnSpc>
                  <a:spcPct val="100000"/>
                </a:lnSpc>
                <a:spcBef>
                  <a:spcPct val="0"/>
                </a:spcBef>
                <a:buFontTx/>
                <a:buNone/>
              </a:pPr>
              <a:t>17</a:t>
            </a:fld>
            <a:endParaRPr lang="en-GB" altLang="zh-TW" sz="1050">
              <a:solidFill>
                <a:srgbClr val="000000"/>
              </a:solidFill>
            </a:endParaRPr>
          </a:p>
        </p:txBody>
      </p:sp>
      <p:pic>
        <p:nvPicPr>
          <p:cNvPr id="10" name="Picture 2" descr="S:\Marketing (new!)\Design &amp; Websites ARCHIVE (2012 to Sept 2013) - no new files here\Andy WIP\Logos\Turnitin2 Logos\turnitin_rgb\turnitin_rgb_nobk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71625" y="3750470"/>
            <a:ext cx="2996804" cy="105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647010" y="1328738"/>
            <a:ext cx="3086100" cy="1828800"/>
          </a:xfrm>
          <a:prstGeom prst="rect">
            <a:avLst/>
          </a:prstGeom>
          <a:solidFill>
            <a:schemeClr val="bg1"/>
          </a:solidFill>
        </p:spPr>
        <p:style>
          <a:lnRef idx="1">
            <a:schemeClr val="dk1"/>
          </a:lnRef>
          <a:fillRef idx="3">
            <a:schemeClr val="dk1"/>
          </a:fillRef>
          <a:effectRef idx="2">
            <a:schemeClr val="dk1"/>
          </a:effectRef>
          <a:fontRef idx="minor">
            <a:schemeClr val="lt1"/>
          </a:fontRef>
        </p:style>
        <p:txBody>
          <a:bodyPr anchor="ctr"/>
          <a:lstStyle/>
          <a:p>
            <a:pPr algn="ctr">
              <a:defRPr/>
            </a:pPr>
            <a:r>
              <a:rPr lang="en-GB" altLang="zh-TW" sz="1800"/>
              <a:t>Two solutions…….</a:t>
            </a:r>
            <a:endParaRPr lang="zh-TW" altLang="en-US" sz="1800"/>
          </a:p>
        </p:txBody>
      </p:sp>
      <p:pic>
        <p:nvPicPr>
          <p:cNvPr id="11" name="Picture 3" descr="S:\Marketing (new!)\Design &amp; Websites ARCHIVE (2012 to Sept 2013) - no new files here\Logos\iThenticate\iThenticate_Logo_PM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86239" y="4689872"/>
            <a:ext cx="3536156"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itle 7"/>
          <p:cNvSpPr txBox="1">
            <a:spLocks/>
          </p:cNvSpPr>
          <p:nvPr/>
        </p:nvSpPr>
        <p:spPr bwMode="auto">
          <a:xfrm>
            <a:off x="4754167" y="1616870"/>
            <a:ext cx="2968228" cy="127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GB" altLang="zh-TW" sz="4500" b="1"/>
              <a:t>T</a:t>
            </a:r>
            <a:r>
              <a:rPr lang="en-US" altLang="zh-TW" sz="4500" b="1"/>
              <a:t>WO</a:t>
            </a:r>
          </a:p>
          <a:p>
            <a:pPr algn="ctr">
              <a:lnSpc>
                <a:spcPct val="100000"/>
              </a:lnSpc>
              <a:spcBef>
                <a:spcPct val="0"/>
              </a:spcBef>
              <a:buFontTx/>
              <a:buNone/>
            </a:pPr>
            <a:r>
              <a:rPr lang="en-US" altLang="zh-TW" sz="4500" b="1"/>
              <a:t>So</a:t>
            </a:r>
            <a:r>
              <a:rPr lang="en-GB" altLang="zh-TW" sz="4500" b="1"/>
              <a:t>lutions….</a:t>
            </a:r>
          </a:p>
        </p:txBody>
      </p:sp>
      <p:pic>
        <p:nvPicPr>
          <p:cNvPr id="14345" name="圖片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54292" y="3190876"/>
            <a:ext cx="2007394" cy="127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864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Shape 228"/>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5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Shape 229"/>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58075" y="6232525"/>
            <a:ext cx="15986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Shape 232"/>
          <p:cNvSpPr txBox="1">
            <a:spLocks noChangeArrowheads="1"/>
          </p:cNvSpPr>
          <p:nvPr/>
        </p:nvSpPr>
        <p:spPr bwMode="auto">
          <a:xfrm>
            <a:off x="339725" y="5387975"/>
            <a:ext cx="428783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5000"/>
              </a:lnSpc>
              <a:buClr>
                <a:srgbClr val="FFFFFF"/>
              </a:buClr>
              <a:buSzPct val="25000"/>
              <a:buFont typeface="Helvetica Neue"/>
              <a:buNone/>
            </a:pPr>
            <a:r>
              <a:rPr lang="en-US" altLang="zh-TW" sz="1900">
                <a:solidFill>
                  <a:srgbClr val="1767A4"/>
                </a:solidFill>
                <a:latin typeface="Helvetica Neue"/>
                <a:ea typeface="Helvetica Neue"/>
                <a:cs typeface="Helvetica Neue"/>
                <a:sym typeface="Helvetica Neue"/>
              </a:rPr>
              <a:t>World Secondary Eduction</a:t>
            </a:r>
          </a:p>
        </p:txBody>
      </p:sp>
      <p:sp>
        <p:nvSpPr>
          <p:cNvPr id="25605" name="Shape 233"/>
          <p:cNvSpPr txBox="1">
            <a:spLocks noChangeArrowheads="1"/>
          </p:cNvSpPr>
          <p:nvPr/>
        </p:nvSpPr>
        <p:spPr bwMode="auto">
          <a:xfrm>
            <a:off x="4470400" y="5387975"/>
            <a:ext cx="428783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115000"/>
              </a:lnSpc>
              <a:buClr>
                <a:srgbClr val="FFFFFF"/>
              </a:buClr>
              <a:buSzPct val="25000"/>
              <a:buFont typeface="Helvetica Neue"/>
              <a:buNone/>
            </a:pPr>
            <a:r>
              <a:rPr lang="en-US" altLang="zh-TW" sz="1900" dirty="0">
                <a:solidFill>
                  <a:srgbClr val="1767A4"/>
                </a:solidFill>
                <a:latin typeface="Helvetica Neue"/>
                <a:ea typeface="Helvetica Neue"/>
                <a:cs typeface="Helvetica Neue"/>
                <a:sym typeface="Helvetica Neue"/>
              </a:rPr>
              <a:t>World Higher Education</a:t>
            </a:r>
          </a:p>
        </p:txBody>
      </p:sp>
      <p:sp>
        <p:nvSpPr>
          <p:cNvPr id="25606" name="Shape 234"/>
          <p:cNvSpPr>
            <a:spLocks noChangeArrowheads="1"/>
          </p:cNvSpPr>
          <p:nvPr/>
        </p:nvSpPr>
        <p:spPr bwMode="auto">
          <a:xfrm>
            <a:off x="811213" y="3468688"/>
            <a:ext cx="3321050" cy="2311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000000"/>
              </a:buClr>
              <a:buFont typeface="Arial" panose="020B0604020202020204" pitchFamily="34" charset="0"/>
              <a:buNone/>
            </a:pPr>
            <a:endParaRPr lang="zh-TW" altLang="zh-TW" sz="1400">
              <a:solidFill>
                <a:srgbClr val="000000"/>
              </a:solidFill>
              <a:cs typeface="Arial" panose="020B0604020202020204" pitchFamily="34" charset="0"/>
              <a:sym typeface="Arial" panose="020B0604020202020204" pitchFamily="34" charset="0"/>
            </a:endParaRPr>
          </a:p>
        </p:txBody>
      </p:sp>
      <p:sp>
        <p:nvSpPr>
          <p:cNvPr id="25607" name="Shape 235"/>
          <p:cNvSpPr>
            <a:spLocks noChangeArrowheads="1"/>
          </p:cNvSpPr>
          <p:nvPr/>
        </p:nvSpPr>
        <p:spPr bwMode="auto">
          <a:xfrm>
            <a:off x="4767263" y="3471863"/>
            <a:ext cx="3322637" cy="2312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Clr>
                <a:srgbClr val="000000"/>
              </a:buClr>
              <a:buFont typeface="Arial" panose="020B0604020202020204" pitchFamily="34" charset="0"/>
              <a:buNone/>
            </a:pPr>
            <a:endParaRPr lang="zh-TW" altLang="zh-TW" sz="1400">
              <a:solidFill>
                <a:srgbClr val="000000"/>
              </a:solidFill>
              <a:cs typeface="Arial" panose="020B0604020202020204" pitchFamily="34" charset="0"/>
              <a:sym typeface="Arial" panose="020B0604020202020204" pitchFamily="34" charset="0"/>
            </a:endParaRPr>
          </a:p>
        </p:txBody>
      </p:sp>
      <p:sp>
        <p:nvSpPr>
          <p:cNvPr id="25608" name="Shape 238"/>
          <p:cNvSpPr txBox="1">
            <a:spLocks noChangeArrowheads="1"/>
          </p:cNvSpPr>
          <p:nvPr/>
        </p:nvSpPr>
        <p:spPr bwMode="auto">
          <a:xfrm>
            <a:off x="4881563" y="5054600"/>
            <a:ext cx="3014662"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buClr>
                <a:srgbClr val="2970A4"/>
              </a:buClr>
              <a:buSzPct val="25000"/>
              <a:buFont typeface="Arial" panose="020B0604020202020204" pitchFamily="34" charset="0"/>
              <a:buNone/>
            </a:pPr>
            <a:r>
              <a:rPr lang="en-US" altLang="zh-TW" sz="1400">
                <a:solidFill>
                  <a:srgbClr val="2970A4"/>
                </a:solidFill>
                <a:cs typeface="Arial" panose="020B0604020202020204" pitchFamily="34" charset="0"/>
                <a:sym typeface="Arial" panose="020B0604020202020204" pitchFamily="34" charset="0"/>
              </a:rPr>
              <a:t>14+ million papers graded 2014/15</a:t>
            </a:r>
          </a:p>
        </p:txBody>
      </p:sp>
      <p:sp>
        <p:nvSpPr>
          <p:cNvPr id="25609" name="Shape 239"/>
          <p:cNvSpPr txBox="1">
            <a:spLocks noChangeArrowheads="1"/>
          </p:cNvSpPr>
          <p:nvPr/>
        </p:nvSpPr>
        <p:spPr bwMode="auto">
          <a:xfrm>
            <a:off x="1111250" y="5054600"/>
            <a:ext cx="301466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buClr>
                <a:srgbClr val="2970A4"/>
              </a:buClr>
              <a:buSzPct val="25000"/>
              <a:buFont typeface="Arial" panose="020B0604020202020204" pitchFamily="34" charset="0"/>
              <a:buNone/>
            </a:pPr>
            <a:r>
              <a:rPr lang="en-US" altLang="zh-TW" sz="1400">
                <a:solidFill>
                  <a:srgbClr val="2970A4"/>
                </a:solidFill>
                <a:cs typeface="Arial" panose="020B0604020202020204" pitchFamily="34" charset="0"/>
                <a:sym typeface="Arial" panose="020B0604020202020204" pitchFamily="34" charset="0"/>
              </a:rPr>
              <a:t>9 million papers graded 2014/15 </a:t>
            </a:r>
          </a:p>
        </p:txBody>
      </p:sp>
      <p:pic>
        <p:nvPicPr>
          <p:cNvPr id="25610" name="Shape 240"/>
          <p:cNvPicPr preferRelativeResize="0">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45063" y="3386138"/>
            <a:ext cx="2951162"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Shape 241"/>
          <p:cNvPicPr preferRelativeResize="0">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20775" y="3468688"/>
            <a:ext cx="3005138"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9"/>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51238" y="1071563"/>
            <a:ext cx="19494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0"/>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54738" y="1054100"/>
            <a:ext cx="200501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21"/>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57225" y="1085850"/>
            <a:ext cx="2581275"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23"/>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55563" y="204788"/>
            <a:ext cx="9144000" cy="5461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eft-Right Arrow 24"/>
          <p:cNvSpPr/>
          <p:nvPr/>
        </p:nvSpPr>
        <p:spPr>
          <a:xfrm>
            <a:off x="900113" y="2133600"/>
            <a:ext cx="7272337" cy="1646238"/>
          </a:xfrm>
          <a:prstGeom prst="leftRightArrow">
            <a:avLst>
              <a:gd name="adj1" fmla="val 50000"/>
              <a:gd name="adj2" fmla="val 5496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GB" altLang="zh-TW">
              <a:solidFill>
                <a:srgbClr val="000000"/>
              </a:solidFill>
              <a:latin typeface="Calibri" panose="020F0502020204030204" pitchFamily="34" charset="0"/>
            </a:endParaRPr>
          </a:p>
        </p:txBody>
      </p:sp>
      <p:sp>
        <p:nvSpPr>
          <p:cNvPr id="10" name="Cube 9"/>
          <p:cNvSpPr/>
          <p:nvPr/>
        </p:nvSpPr>
        <p:spPr>
          <a:xfrm>
            <a:off x="3457575" y="2198688"/>
            <a:ext cx="2336800" cy="1581150"/>
          </a:xfrm>
          <a:prstGeom prst="cub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GB" altLang="zh-TW">
              <a:solidFill>
                <a:srgbClr val="000000"/>
              </a:solidFill>
              <a:latin typeface="Calibri" panose="020F0502020204030204" pitchFamily="34" charset="0"/>
            </a:endParaRP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66A0A2CD-7F08-4F67-931C-24941937929B}" type="slidenum">
              <a:rPr lang="en-GB" altLang="zh-TW" sz="1400">
                <a:solidFill>
                  <a:srgbClr val="000000"/>
                </a:solidFill>
              </a:rPr>
              <a:pPr>
                <a:lnSpc>
                  <a:spcPct val="100000"/>
                </a:lnSpc>
                <a:spcBef>
                  <a:spcPct val="0"/>
                </a:spcBef>
                <a:buFontTx/>
                <a:buNone/>
              </a:pPr>
              <a:t>19</a:t>
            </a:fld>
            <a:endParaRPr lang="en-GB" altLang="zh-TW" sz="1400">
              <a:solidFill>
                <a:srgbClr val="000000"/>
              </a:solidFill>
            </a:endParaRPr>
          </a:p>
        </p:txBody>
      </p:sp>
      <p:pic>
        <p:nvPicPr>
          <p:cNvPr id="6146" name="Picture 2" descr="S:\Marketing (new!)\Design &amp; Websites ARCHIVE (2012 to Sept 2013) - no new files here\Andy WIP\Logos\Turnitin2 Logos\turnitin_rgb\turnitin_rgb_nobk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638" y="485775"/>
            <a:ext cx="3182937"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S:\Marketing (new!)\Design &amp; Websites ARCHIVE (2012 to Sept 2013) - no new files here\Logos\iThenticate\iThenticate_Logo_PM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7988" y="511175"/>
            <a:ext cx="3649662"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C:\Users\Laurie\Desktop\Icons\Sciences_Classes\school\school-128.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850" y="1628775"/>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C:\Users\Laurie\Desktop\Icons\MS_Office\publisher\publisher-512.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19763" y="1624013"/>
            <a:ext cx="4270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6" descr="C:\Users\Laurie\Desktop\Icons\Industry\engineering\engineering-512_.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67125" y="2884488"/>
            <a:ext cx="6175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7" descr="C:\Users\Laurie\Desktop\Icons\Transport\engine\engine-51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56100" y="2651125"/>
            <a:ext cx="9223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8763" y="3954463"/>
            <a:ext cx="3408362" cy="198596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487988" y="3957638"/>
            <a:ext cx="3438525" cy="200342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827088" y="1609725"/>
            <a:ext cx="22320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altLang="zh-TW" sz="2400" b="1">
                <a:solidFill>
                  <a:srgbClr val="FF0000"/>
                </a:solidFill>
                <a:latin typeface="Arial" panose="020B0604020202020204" pitchFamily="34" charset="0"/>
              </a:rPr>
              <a:t>Academic</a:t>
            </a:r>
          </a:p>
          <a:p>
            <a:pPr>
              <a:lnSpc>
                <a:spcPct val="100000"/>
              </a:lnSpc>
              <a:spcBef>
                <a:spcPct val="0"/>
              </a:spcBef>
              <a:buFontTx/>
              <a:buNone/>
            </a:pPr>
            <a:r>
              <a:rPr lang="en-GB" altLang="zh-TW" sz="1000">
                <a:solidFill>
                  <a:srgbClr val="000000"/>
                </a:solidFill>
                <a:latin typeface="Arial" panose="020B0604020202020204" pitchFamily="34" charset="0"/>
              </a:rPr>
              <a:t>Higher Education &amp; Further education</a:t>
            </a:r>
          </a:p>
        </p:txBody>
      </p:sp>
      <p:sp>
        <p:nvSpPr>
          <p:cNvPr id="16" name="TextBox 15"/>
          <p:cNvSpPr txBox="1">
            <a:spLocks noChangeArrowheads="1"/>
          </p:cNvSpPr>
          <p:nvPr/>
        </p:nvSpPr>
        <p:spPr bwMode="auto">
          <a:xfrm>
            <a:off x="6227763" y="1538288"/>
            <a:ext cx="22320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r>
              <a:rPr lang="en-GB" altLang="zh-TW" sz="2400" b="1">
                <a:solidFill>
                  <a:srgbClr val="0070C0"/>
                </a:solidFill>
                <a:latin typeface="Arial" panose="020B0604020202020204" pitchFamily="34" charset="0"/>
              </a:rPr>
              <a:t>Publishing</a:t>
            </a:r>
          </a:p>
          <a:p>
            <a:pPr>
              <a:lnSpc>
                <a:spcPct val="100000"/>
              </a:lnSpc>
              <a:spcBef>
                <a:spcPct val="0"/>
              </a:spcBef>
              <a:buFontTx/>
              <a:buNone/>
            </a:pPr>
            <a:r>
              <a:rPr lang="en-GB" altLang="zh-TW" sz="1000">
                <a:solidFill>
                  <a:srgbClr val="000000"/>
                </a:solidFill>
                <a:latin typeface="Arial" panose="020B0604020202020204" pitchFamily="34" charset="0"/>
              </a:rPr>
              <a:t>Publishing, Research, Phd &amp; Masters</a:t>
            </a:r>
          </a:p>
        </p:txBody>
      </p:sp>
    </p:spTree>
    <p:extLst>
      <p:ext uri="{BB962C8B-B14F-4D97-AF65-F5344CB8AC3E}">
        <p14:creationId xmlns:p14="http://schemas.microsoft.com/office/powerpoint/2010/main" val="610552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6742471" cy="569219"/>
          </a:xfrm>
        </p:spPr>
        <p:txBody>
          <a:bodyPr/>
          <a:lstStyle/>
          <a:p>
            <a:r>
              <a:rPr lang="zh-TW" altLang="en-US" sz="4400" b="1" dirty="0" smtClean="0">
                <a:latin typeface="+mn-ea"/>
                <a:ea typeface="+mn-ea"/>
              </a:rPr>
              <a:t>為何需要</a:t>
            </a:r>
            <a:r>
              <a:rPr lang="en-US" sz="4400" b="1" dirty="0" err="1" smtClean="0">
                <a:latin typeface="+mn-ea"/>
                <a:ea typeface="+mn-ea"/>
              </a:rPr>
              <a:t>iThenticate</a:t>
            </a:r>
            <a:endParaRPr lang="en-US" sz="4400" b="1" dirty="0">
              <a:latin typeface="+mn-ea"/>
              <a:ea typeface="+mn-ea"/>
            </a:endParaRPr>
          </a:p>
        </p:txBody>
      </p:sp>
      <p:sp>
        <p:nvSpPr>
          <p:cNvPr id="5" name="Slide Number Placeholder 4"/>
          <p:cNvSpPr>
            <a:spLocks noGrp="1"/>
          </p:cNvSpPr>
          <p:nvPr>
            <p:ph type="sldNum" sz="quarter" idx="12"/>
          </p:nvPr>
        </p:nvSpPr>
        <p:spPr/>
        <p:txBody>
          <a:bodyPr/>
          <a:lstStyle/>
          <a:p>
            <a:fld id="{6FBD850A-57EC-CF46-9A9F-8451B118305E}" type="slidenum">
              <a:rPr lang="en-US" smtClean="0"/>
              <a:pPr/>
              <a:t>2</a:t>
            </a:fld>
            <a:endParaRPr lang="en-US"/>
          </a:p>
        </p:txBody>
      </p:sp>
      <p:sp>
        <p:nvSpPr>
          <p:cNvPr id="8" name="矩形 7"/>
          <p:cNvSpPr/>
          <p:nvPr/>
        </p:nvSpPr>
        <p:spPr>
          <a:xfrm>
            <a:off x="457200" y="1524000"/>
            <a:ext cx="8243509" cy="3570208"/>
          </a:xfrm>
          <a:prstGeom prst="rect">
            <a:avLst/>
          </a:prstGeom>
        </p:spPr>
        <p:txBody>
          <a:bodyPr wrap="square">
            <a:spAutoFit/>
          </a:bodyPr>
          <a:lstStyle/>
          <a:p>
            <a:pPr marL="342900" indent="-342900">
              <a:spcBef>
                <a:spcPts val="600"/>
              </a:spcBef>
              <a:buFont typeface="Arial" panose="020B0604020202020204" pitchFamily="34" charset="0"/>
              <a:buChar char="•"/>
            </a:pPr>
            <a:r>
              <a:rPr lang="zh-TW" altLang="en-US" sz="2800" dirty="0" smtClean="0">
                <a:latin typeface="+mn-ea"/>
                <a:ea typeface="+mn-ea"/>
              </a:rPr>
              <a:t>避免影響醫院的聲譽</a:t>
            </a:r>
            <a:endParaRPr lang="en-US" altLang="zh-TW" sz="2800" dirty="0" smtClean="0">
              <a:latin typeface="+mn-ea"/>
              <a:ea typeface="+mn-ea"/>
            </a:endParaRPr>
          </a:p>
          <a:p>
            <a:pPr marL="342900" indent="-342900">
              <a:spcBef>
                <a:spcPts val="600"/>
              </a:spcBef>
              <a:buFont typeface="Arial" panose="020B0604020202020204" pitchFamily="34" charset="0"/>
              <a:buChar char="•"/>
            </a:pPr>
            <a:r>
              <a:rPr lang="zh-TW" altLang="en-US" sz="2800" dirty="0" smtClean="0">
                <a:latin typeface="+mn-ea"/>
                <a:ea typeface="+mn-ea"/>
              </a:rPr>
              <a:t>符合醫院評鑑之倫理規範</a:t>
            </a:r>
            <a:endParaRPr lang="en-US" altLang="zh-TW" sz="2800" dirty="0">
              <a:latin typeface="+mn-ea"/>
              <a:ea typeface="+mn-ea"/>
            </a:endParaRPr>
          </a:p>
          <a:p>
            <a:pPr marL="342900" indent="-342900">
              <a:spcBef>
                <a:spcPts val="600"/>
              </a:spcBef>
              <a:buFont typeface="Arial" panose="020B0604020202020204" pitchFamily="34" charset="0"/>
              <a:buChar char="•"/>
            </a:pPr>
            <a:r>
              <a:rPr lang="zh-TW" altLang="en-US" sz="2800" dirty="0" smtClean="0">
                <a:latin typeface="+mn-ea"/>
                <a:ea typeface="+mn-ea"/>
              </a:rPr>
              <a:t>作為院內研究獎勵制度之審核工具之一</a:t>
            </a:r>
            <a:endParaRPr lang="en-US" altLang="zh-TW" sz="2800" dirty="0">
              <a:latin typeface="+mn-ea"/>
              <a:ea typeface="+mn-ea"/>
            </a:endParaRPr>
          </a:p>
          <a:p>
            <a:pPr marL="342900" indent="-342900">
              <a:spcBef>
                <a:spcPts val="600"/>
              </a:spcBef>
              <a:buFont typeface="Arial" panose="020B0604020202020204" pitchFamily="34" charset="0"/>
              <a:buChar char="•"/>
            </a:pPr>
            <a:r>
              <a:rPr lang="zh-TW" altLang="en-US" sz="2800" dirty="0" smtClean="0">
                <a:latin typeface="+mn-ea"/>
                <a:ea typeface="+mn-ea"/>
              </a:rPr>
              <a:t>作為院內同仁升等制度之審核工具之一</a:t>
            </a:r>
            <a:endParaRPr lang="en-US" altLang="zh-TW" sz="2800" dirty="0" smtClean="0">
              <a:latin typeface="+mn-ea"/>
              <a:ea typeface="+mn-ea"/>
            </a:endParaRPr>
          </a:p>
          <a:p>
            <a:pPr marL="342900" indent="-342900">
              <a:spcBef>
                <a:spcPts val="600"/>
              </a:spcBef>
              <a:buFont typeface="Arial" panose="020B0604020202020204" pitchFamily="34" charset="0"/>
              <a:buChar char="•"/>
            </a:pPr>
            <a:r>
              <a:rPr lang="zh-TW" altLang="en-US" sz="2800" dirty="0">
                <a:latin typeface="+mn-ea"/>
                <a:ea typeface="+mn-ea"/>
              </a:rPr>
              <a:t>提供院</a:t>
            </a:r>
            <a:r>
              <a:rPr lang="zh-TW" altLang="en-US" sz="2800" dirty="0" smtClean="0">
                <a:latin typeface="+mn-ea"/>
                <a:ea typeface="+mn-ea"/>
              </a:rPr>
              <a:t>內同仁自我檢查論文原創性服務</a:t>
            </a:r>
            <a:endParaRPr lang="en-US" altLang="zh-TW" sz="2800" dirty="0" smtClean="0">
              <a:latin typeface="+mn-ea"/>
              <a:ea typeface="+mn-ea"/>
            </a:endParaRPr>
          </a:p>
          <a:p>
            <a:pPr marL="800100" lvl="1" indent="-342900">
              <a:spcBef>
                <a:spcPts val="600"/>
              </a:spcBef>
              <a:buFont typeface="Wingdings" panose="05000000000000000000" pitchFamily="2" charset="2"/>
              <a:buChar char="Ø"/>
            </a:pPr>
            <a:r>
              <a:rPr lang="zh-TW" altLang="en-US" sz="2800" dirty="0" smtClean="0">
                <a:latin typeface="+mn-ea"/>
                <a:ea typeface="+mn-ea"/>
              </a:rPr>
              <a:t>部分期刊會要求投稿者需檢附原創性比對報告</a:t>
            </a:r>
            <a:endParaRPr lang="en-US" altLang="zh-TW" sz="2800" dirty="0" smtClean="0">
              <a:latin typeface="+mn-ea"/>
              <a:ea typeface="+mn-ea"/>
            </a:endParaRPr>
          </a:p>
          <a:p>
            <a:pPr marL="800100" lvl="1" indent="-342900">
              <a:spcBef>
                <a:spcPts val="600"/>
              </a:spcBef>
              <a:buFont typeface="Wingdings" panose="05000000000000000000" pitchFamily="2" charset="2"/>
              <a:buChar char="Ø"/>
            </a:pPr>
            <a:r>
              <a:rPr lang="zh-TW" altLang="en-US" sz="2800" dirty="0" smtClean="0">
                <a:latin typeface="+mn-ea"/>
                <a:ea typeface="+mn-ea"/>
              </a:rPr>
              <a:t>降低因不當引用被期刊退稿</a:t>
            </a:r>
            <a:r>
              <a:rPr lang="en-US" altLang="zh-TW" sz="2800" dirty="0" smtClean="0">
                <a:latin typeface="+mn-ea"/>
                <a:ea typeface="+mn-ea"/>
              </a:rPr>
              <a:t>,</a:t>
            </a:r>
            <a:r>
              <a:rPr lang="zh-TW" altLang="en-US" sz="2800" dirty="0" smtClean="0">
                <a:latin typeface="+mn-ea"/>
                <a:ea typeface="+mn-ea"/>
              </a:rPr>
              <a:t>減少投稿往返時</a:t>
            </a:r>
            <a:r>
              <a:rPr lang="zh-TW" altLang="en-US" sz="2800" dirty="0">
                <a:latin typeface="+mn-ea"/>
                <a:ea typeface="+mn-ea"/>
              </a:rPr>
              <a:t>間</a:t>
            </a:r>
            <a:endParaRPr lang="en-US" altLang="zh-TW" sz="3200" dirty="0" smtClean="0">
              <a:latin typeface="+mn-ea"/>
              <a:ea typeface="+mn-ea"/>
            </a:endParaRPr>
          </a:p>
        </p:txBody>
      </p:sp>
    </p:spTree>
    <p:extLst>
      <p:ext uri="{BB962C8B-B14F-4D97-AF65-F5344CB8AC3E}">
        <p14:creationId xmlns:p14="http://schemas.microsoft.com/office/powerpoint/2010/main" val="3997024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th_repor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0" y="2510123"/>
            <a:ext cx="5240861" cy="3930646"/>
          </a:xfrm>
          <a:prstGeom prst="rect">
            <a:avLst/>
          </a:prstGeom>
        </p:spPr>
      </p:pic>
      <p:sp>
        <p:nvSpPr>
          <p:cNvPr id="2" name="Title 1"/>
          <p:cNvSpPr>
            <a:spLocks noGrp="1"/>
          </p:cNvSpPr>
          <p:nvPr>
            <p:ph type="title"/>
          </p:nvPr>
        </p:nvSpPr>
        <p:spPr>
          <a:xfrm>
            <a:off x="275172" y="225642"/>
            <a:ext cx="7886700" cy="569219"/>
          </a:xfrm>
        </p:spPr>
        <p:txBody>
          <a:bodyPr/>
          <a:lstStyle/>
          <a:p>
            <a:r>
              <a:rPr lang="en-US" sz="4400" b="1" dirty="0" smtClean="0"/>
              <a:t>iThenticate Overview</a:t>
            </a:r>
            <a:endParaRPr lang="en-US" sz="4400" b="1" dirty="0"/>
          </a:p>
        </p:txBody>
      </p:sp>
      <p:sp>
        <p:nvSpPr>
          <p:cNvPr id="3" name="Content Placeholder 2"/>
          <p:cNvSpPr>
            <a:spLocks noGrp="1"/>
          </p:cNvSpPr>
          <p:nvPr>
            <p:ph idx="1"/>
          </p:nvPr>
        </p:nvSpPr>
        <p:spPr>
          <a:xfrm>
            <a:off x="280252" y="926434"/>
            <a:ext cx="3880730" cy="938908"/>
          </a:xfrm>
        </p:spPr>
        <p:txBody>
          <a:bodyPr>
            <a:noAutofit/>
          </a:bodyPr>
          <a:lstStyle/>
          <a:p>
            <a:r>
              <a:rPr lang="zh-TW" altLang="en-US" sz="2400" b="1"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功能目的</a:t>
            </a:r>
            <a:endParaRPr lang="en-US" sz="2400" b="1"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endParaRPr>
          </a:p>
          <a:p>
            <a:pPr lvl="1"/>
            <a:r>
              <a:rPr lang="zh-TW" altLang="en-US" dirty="0" smtClean="0">
                <a:latin typeface="+mj-lt"/>
              </a:rPr>
              <a:t>預防不當引用文獻</a:t>
            </a:r>
            <a:endParaRPr lang="en-US" altLang="zh-TW" dirty="0" smtClean="0">
              <a:latin typeface="+mj-lt"/>
            </a:endParaRPr>
          </a:p>
          <a:p>
            <a:pPr lvl="1"/>
            <a:r>
              <a:rPr lang="zh-TW" altLang="en-US" dirty="0" smtClean="0">
                <a:latin typeface="+mj-lt"/>
              </a:rPr>
              <a:t>協助寫作編輯過程</a:t>
            </a:r>
            <a:endParaRPr lang="en-US" altLang="zh-TW" dirty="0" smtClean="0">
              <a:latin typeface="+mj-lt"/>
            </a:endParaRPr>
          </a:p>
          <a:p>
            <a:pPr lvl="1"/>
            <a:r>
              <a:rPr lang="zh-TW" altLang="en-US" dirty="0" smtClean="0">
                <a:latin typeface="+mj-lt"/>
              </a:rPr>
              <a:t>保護聲譽和智慧財產權</a:t>
            </a:r>
            <a:endParaRPr lang="en-US" dirty="0" smtClean="0">
              <a:latin typeface="+mj-lt"/>
            </a:endParaRPr>
          </a:p>
        </p:txBody>
      </p:sp>
      <p:sp>
        <p:nvSpPr>
          <p:cNvPr id="5" name="Slide Number Placeholder 4"/>
          <p:cNvSpPr>
            <a:spLocks noGrp="1"/>
          </p:cNvSpPr>
          <p:nvPr>
            <p:ph type="sldNum" sz="quarter" idx="12"/>
          </p:nvPr>
        </p:nvSpPr>
        <p:spPr/>
        <p:txBody>
          <a:bodyPr/>
          <a:lstStyle/>
          <a:p>
            <a:fld id="{6FBD850A-57EC-CF46-9A9F-8451B118305E}" type="slidenum">
              <a:rPr lang="en-US" smtClean="0"/>
              <a:pPr/>
              <a:t>20</a:t>
            </a:fld>
            <a:endParaRPr lang="en-US"/>
          </a:p>
        </p:txBody>
      </p:sp>
      <p:sp>
        <p:nvSpPr>
          <p:cNvPr id="10" name="Content Placeholder 2"/>
          <p:cNvSpPr txBox="1">
            <a:spLocks/>
          </p:cNvSpPr>
          <p:nvPr/>
        </p:nvSpPr>
        <p:spPr>
          <a:xfrm>
            <a:off x="4828006" y="926434"/>
            <a:ext cx="3880730" cy="1167507"/>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zh-TW" altLang="en-US" b="1"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特色</a:t>
            </a:r>
            <a:endParaRPr kumimoji="0" lang="en-US" b="1" u="none" strike="noStrike" kern="1200" cap="none" spc="0" normalizeH="0" baseline="0" noProof="0" dirty="0" smtClean="0">
              <a:ln>
                <a:noFill/>
              </a:ln>
              <a:solidFill>
                <a:srgbClr val="0070C0"/>
              </a:solidFill>
              <a:effectLst/>
              <a:uLnTx/>
              <a:uFillTx/>
              <a:latin typeface="Arial Unicode MS" panose="020B0604020202020204" pitchFamily="34" charset="-120"/>
              <a:ea typeface="Arial Unicode MS" panose="020B0604020202020204" pitchFamily="34" charset="-120"/>
              <a:cs typeface="Arial Unicode MS" panose="020B0604020202020204" pitchFamily="34" charset="-120"/>
            </a:endParaRPr>
          </a:p>
          <a:p>
            <a:pPr marL="274320" marR="0" lvl="1" indent="-182880" algn="l" defTabSz="457200" rtl="0" eaLnBrk="1" fontAlgn="auto" latinLnBrk="0" hangingPunct="1">
              <a:lnSpc>
                <a:spcPct val="100000"/>
              </a:lnSpc>
              <a:spcBef>
                <a:spcPct val="20000"/>
              </a:spcBef>
              <a:spcAft>
                <a:spcPts val="0"/>
              </a:spcAft>
              <a:buClrTx/>
              <a:buSzTx/>
              <a:buFont typeface="Arial"/>
              <a:buChar char="•"/>
              <a:tabLst/>
              <a:defRPr/>
            </a:pPr>
            <a:r>
              <a:rPr lang="zh-TW" altLang="en-US" sz="1800" dirty="0" smtClean="0">
                <a:solidFill>
                  <a:srgbClr val="333333"/>
                </a:solidFill>
                <a:latin typeface="+mj-lt"/>
                <a:ea typeface="+mj-ea"/>
                <a:cs typeface="Helvetica Neue Light"/>
              </a:rPr>
              <a:t>操作簡易</a:t>
            </a:r>
            <a:endParaRPr lang="en-US" altLang="zh-TW" sz="1800" dirty="0" smtClean="0">
              <a:solidFill>
                <a:srgbClr val="333333"/>
              </a:solidFill>
              <a:latin typeface="+mj-lt"/>
              <a:ea typeface="+mj-ea"/>
              <a:cs typeface="Helvetica Neue Light"/>
            </a:endParaRPr>
          </a:p>
          <a:p>
            <a:pPr marL="274320" marR="0" lvl="1" indent="-182880" algn="l" defTabSz="457200" rtl="0" eaLnBrk="1" fontAlgn="auto" latinLnBrk="0" hangingPunct="1">
              <a:lnSpc>
                <a:spcPct val="100000"/>
              </a:lnSpc>
              <a:spcBef>
                <a:spcPct val="20000"/>
              </a:spcBef>
              <a:spcAft>
                <a:spcPts val="0"/>
              </a:spcAft>
              <a:buClrTx/>
              <a:buSzTx/>
              <a:buFont typeface="Arial"/>
              <a:buChar char="•"/>
              <a:tabLst/>
              <a:defRPr/>
            </a:pPr>
            <a:r>
              <a:rPr lang="zh-TW" altLang="en-US" sz="1800" dirty="0" smtClean="0">
                <a:solidFill>
                  <a:srgbClr val="333333"/>
                </a:solidFill>
                <a:latin typeface="+mj-lt"/>
                <a:ea typeface="+mj-ea"/>
                <a:cs typeface="Helvetica Neue Light"/>
              </a:rPr>
              <a:t>報告可分享同儕</a:t>
            </a:r>
            <a:endParaRPr lang="en-US" altLang="zh-TW" sz="1800" dirty="0" smtClean="0">
              <a:solidFill>
                <a:srgbClr val="333333"/>
              </a:solidFill>
              <a:latin typeface="+mj-lt"/>
              <a:ea typeface="+mj-ea"/>
              <a:cs typeface="Helvetica Neue Light"/>
            </a:endParaRPr>
          </a:p>
          <a:p>
            <a:pPr marL="274320" marR="0" lvl="1" indent="-182880" algn="l" defTabSz="457200" rtl="0" eaLnBrk="1" fontAlgn="auto" latinLnBrk="0" hangingPunct="1">
              <a:lnSpc>
                <a:spcPct val="100000"/>
              </a:lnSpc>
              <a:spcBef>
                <a:spcPct val="20000"/>
              </a:spcBef>
              <a:spcAft>
                <a:spcPts val="0"/>
              </a:spcAft>
              <a:buClrTx/>
              <a:buSzTx/>
              <a:buFont typeface="Arial"/>
              <a:buChar char="•"/>
              <a:tabLst/>
              <a:defRPr/>
            </a:pPr>
            <a:r>
              <a:rPr lang="zh-TW" altLang="en-US" sz="1800" dirty="0" smtClean="0">
                <a:solidFill>
                  <a:srgbClr val="333333"/>
                </a:solidFill>
                <a:latin typeface="+mj-lt"/>
                <a:ea typeface="+mj-ea"/>
                <a:cs typeface="Helvetica Neue Light"/>
              </a:rPr>
              <a:t>比對文獻方便</a:t>
            </a:r>
            <a:endParaRPr kumimoji="0" lang="en-US" sz="1800" i="0" u="none" strike="noStrike" kern="1200" cap="none" spc="0" normalizeH="0" baseline="0" noProof="0" dirty="0" smtClean="0">
              <a:ln>
                <a:noFill/>
              </a:ln>
              <a:solidFill>
                <a:srgbClr val="333333"/>
              </a:solidFill>
              <a:effectLst/>
              <a:uLnTx/>
              <a:uFillTx/>
              <a:latin typeface="+mj-lt"/>
              <a:ea typeface="+mj-ea"/>
              <a:cs typeface="Helvetica Neue Light"/>
            </a:endParaRPr>
          </a:p>
        </p:txBody>
      </p:sp>
    </p:spTree>
    <p:extLst>
      <p:ext uri="{BB962C8B-B14F-4D97-AF65-F5344CB8AC3E}">
        <p14:creationId xmlns:p14="http://schemas.microsoft.com/office/powerpoint/2010/main" val="1721865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圖片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4096" y="974030"/>
            <a:ext cx="1878013"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標題 1"/>
          <p:cNvSpPr>
            <a:spLocks noGrp="1"/>
          </p:cNvSpPr>
          <p:nvPr>
            <p:ph type="title"/>
          </p:nvPr>
        </p:nvSpPr>
        <p:spPr>
          <a:xfrm>
            <a:off x="628650" y="365125"/>
            <a:ext cx="8058150" cy="777875"/>
          </a:xfrm>
        </p:spPr>
        <p:txBody>
          <a:bodyPr/>
          <a:lstStyle/>
          <a:p>
            <a:r>
              <a:rPr lang="zh-TW" altLang="en-US" sz="4400" b="1" dirty="0" smtClean="0"/>
              <a:t>比對來源資料庫</a:t>
            </a:r>
          </a:p>
        </p:txBody>
      </p:sp>
      <p:sp>
        <p:nvSpPr>
          <p:cNvPr id="4" name="投影片編號版面配置區 3"/>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2C4E62C-8FAD-459F-92FA-6AD0A72C5B0B}" type="slidenum">
              <a:rPr lang="zh-TW" altLang="en-US" sz="900">
                <a:solidFill>
                  <a:srgbClr val="898989"/>
                </a:solidFill>
              </a:rPr>
              <a:pPr/>
              <a:t>21</a:t>
            </a:fld>
            <a:endParaRPr lang="en-US" altLang="zh-TW" sz="900">
              <a:solidFill>
                <a:srgbClr val="898989"/>
              </a:solidFill>
            </a:endParaRPr>
          </a:p>
        </p:txBody>
      </p:sp>
      <p:sp>
        <p:nvSpPr>
          <p:cNvPr id="33796" name="AutoShape 2" descr="internet icon"/>
          <p:cNvSpPr>
            <a:spLocks noGrp="1" noChangeAspect="1" noChangeArrowheads="1"/>
          </p:cNvSpPr>
          <p:nvPr>
            <p:ph idx="1"/>
          </p:nvPr>
        </p:nvSpPr>
        <p:spPr>
          <a:xfrm>
            <a:off x="671918" y="1751905"/>
            <a:ext cx="5769990" cy="4351338"/>
          </a:xfrm>
        </p:spPr>
        <p:txBody>
          <a:bodyPr/>
          <a:lstStyle/>
          <a:p>
            <a:r>
              <a:rPr lang="zh-TW" altLang="en-US" sz="2800"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網頁</a:t>
            </a:r>
            <a:r>
              <a:rPr lang="en-US" altLang="zh-TW" sz="2800" dirty="0" smtClean="0"/>
              <a:t>: </a:t>
            </a:r>
            <a:r>
              <a:rPr lang="en-US" altLang="zh-TW" sz="2800" b="1" dirty="0" smtClean="0"/>
              <a:t>60+ Billion </a:t>
            </a:r>
          </a:p>
          <a:p>
            <a:endParaRPr lang="en-US" altLang="zh-TW" sz="2800" b="1" dirty="0" smtClean="0"/>
          </a:p>
          <a:p>
            <a:r>
              <a:rPr lang="zh-TW" altLang="en-US" sz="2800"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出版社</a:t>
            </a:r>
            <a:r>
              <a:rPr lang="en-US" altLang="zh-TW" sz="2800" dirty="0" smtClean="0"/>
              <a:t>:</a:t>
            </a:r>
            <a:r>
              <a:rPr lang="en-US" altLang="zh-TW" sz="2800" b="1" dirty="0" smtClean="0"/>
              <a:t>49+ Million</a:t>
            </a:r>
            <a:endParaRPr lang="en-US" altLang="zh-TW" sz="2800" b="1" dirty="0"/>
          </a:p>
          <a:p>
            <a:endParaRPr lang="en-US" altLang="zh-TW" sz="2800" dirty="0" smtClean="0"/>
          </a:p>
          <a:p>
            <a:r>
              <a:rPr lang="zh-TW" altLang="en-US" sz="2800" b="1"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平台夥伴</a:t>
            </a:r>
            <a:r>
              <a:rPr lang="en-US" altLang="zh-TW" sz="2800" dirty="0" smtClean="0"/>
              <a:t>: </a:t>
            </a:r>
            <a:r>
              <a:rPr lang="en-US" altLang="zh-TW" sz="2800" b="1" dirty="0" smtClean="0"/>
              <a:t>105+ Million</a:t>
            </a:r>
          </a:p>
          <a:p>
            <a:pPr lvl="1">
              <a:buFont typeface="Wingdings" panose="05000000000000000000" pitchFamily="2" charset="2"/>
              <a:buChar char="Ø"/>
            </a:pPr>
            <a:r>
              <a:rPr lang="en-US" altLang="zh-TW" sz="2200" dirty="0" smtClean="0"/>
              <a:t>ProQuest</a:t>
            </a:r>
            <a:r>
              <a:rPr lang="zh-TW" altLang="en-US" sz="2200" dirty="0" smtClean="0"/>
              <a:t>博碩士論文</a:t>
            </a:r>
            <a:endParaRPr lang="en-US" altLang="zh-TW" sz="2200" dirty="0" smtClean="0"/>
          </a:p>
          <a:p>
            <a:pPr lvl="2"/>
            <a:r>
              <a:rPr lang="zh-TW" altLang="en-US" sz="1800" dirty="0" smtClean="0"/>
              <a:t>從</a:t>
            </a:r>
            <a:r>
              <a:rPr lang="en-US" altLang="zh-TW" sz="1800" dirty="0" smtClean="0"/>
              <a:t>2008</a:t>
            </a:r>
            <a:r>
              <a:rPr lang="zh-TW" altLang="en-US" sz="1800" dirty="0" smtClean="0"/>
              <a:t>年收錄超過</a:t>
            </a:r>
            <a:r>
              <a:rPr lang="en-US" altLang="zh-TW" sz="1800" dirty="0" smtClean="0"/>
              <a:t>300,000</a:t>
            </a:r>
            <a:r>
              <a:rPr lang="en-US" altLang="zh-TW" sz="1800" dirty="0"/>
              <a:t>+ </a:t>
            </a:r>
            <a:r>
              <a:rPr lang="zh-TW" altLang="en-US" sz="1800" dirty="0" smtClean="0"/>
              <a:t>博碩士論文</a:t>
            </a:r>
            <a:endParaRPr lang="zh-TW" altLang="en-US" sz="3600" dirty="0" smtClean="0"/>
          </a:p>
        </p:txBody>
      </p:sp>
      <p:pic>
        <p:nvPicPr>
          <p:cNvPr id="7" name="圖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1908" y="4538626"/>
            <a:ext cx="1809084" cy="1308107"/>
          </a:xfrm>
          <a:prstGeom prst="rect">
            <a:avLst/>
          </a:prstGeom>
          <a:effectLst>
            <a:softEdge rad="228600"/>
          </a:effectLst>
        </p:spPr>
      </p:pic>
      <p:pic>
        <p:nvPicPr>
          <p:cNvPr id="8" name="圖片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52300" y="2789594"/>
            <a:ext cx="2268499" cy="1342706"/>
          </a:xfrm>
          <a:prstGeom prst="rect">
            <a:avLst/>
          </a:prstGeom>
          <a:effectLst>
            <a:softEdge rad="0"/>
          </a:effectLst>
        </p:spPr>
      </p:pic>
      <p:sp>
        <p:nvSpPr>
          <p:cNvPr id="2" name="矩形 1"/>
          <p:cNvSpPr/>
          <p:nvPr/>
        </p:nvSpPr>
        <p:spPr>
          <a:xfrm>
            <a:off x="5272073" y="5947909"/>
            <a:ext cx="3771900" cy="369332"/>
          </a:xfrm>
          <a:prstGeom prst="rect">
            <a:avLst/>
          </a:prstGeom>
        </p:spPr>
        <p:txBody>
          <a:bodyPr wrap="square">
            <a:spAutoFit/>
          </a:bodyPr>
          <a:lstStyle/>
          <a:p>
            <a:r>
              <a:rPr lang="zh-TW" altLang="en-US" sz="1800" dirty="0" smtClean="0">
                <a:hlinkClick r:id="rId6"/>
              </a:rPr>
              <a:t>http://www.ithenticate.com/content</a:t>
            </a:r>
            <a:r>
              <a:rPr lang="zh-TW" altLang="en-US" sz="1800" dirty="0" smtClean="0"/>
              <a:t> </a:t>
            </a:r>
            <a:endParaRPr lang="zh-TW" alt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標題 1"/>
          <p:cNvSpPr>
            <a:spLocks noGrp="1"/>
          </p:cNvSpPr>
          <p:nvPr>
            <p:ph type="title"/>
          </p:nvPr>
        </p:nvSpPr>
        <p:spPr>
          <a:xfrm>
            <a:off x="407988" y="546100"/>
            <a:ext cx="8015287" cy="677863"/>
          </a:xfrm>
        </p:spPr>
        <p:txBody>
          <a:bodyPr/>
          <a:lstStyle/>
          <a:p>
            <a:pPr>
              <a:defRPr/>
            </a:pPr>
            <a:r>
              <a:rPr lang="zh-TW" altLang="en-US" sz="3600" b="1" dirty="0" smtClean="0">
                <a:latin typeface="+mn-lt"/>
              </a:rPr>
              <a:t>與領導權威的學術出版社共同合作</a:t>
            </a:r>
            <a:endParaRPr lang="en-US" altLang="zh-TW" sz="3600" b="1" dirty="0">
              <a:latin typeface="+mn-lt"/>
            </a:endParaRPr>
          </a:p>
        </p:txBody>
      </p:sp>
      <p:sp>
        <p:nvSpPr>
          <p:cNvPr id="35843" name="矩形 1"/>
          <p:cNvSpPr>
            <a:spLocks noChangeArrowheads="1"/>
          </p:cNvSpPr>
          <p:nvPr/>
        </p:nvSpPr>
        <p:spPr bwMode="auto">
          <a:xfrm>
            <a:off x="325438" y="1381125"/>
            <a:ext cx="85883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20000"/>
              </a:lnSpc>
              <a:spcBef>
                <a:spcPct val="0"/>
              </a:spcBef>
              <a:buFontTx/>
              <a:buNone/>
            </a:pPr>
            <a:r>
              <a:rPr lang="en-US" altLang="zh-TW" sz="2000" dirty="0" smtClean="0">
                <a:latin typeface="+mj-lt"/>
              </a:rPr>
              <a:t>590</a:t>
            </a:r>
            <a:r>
              <a:rPr lang="en-US" altLang="zh-TW" sz="2000" dirty="0">
                <a:latin typeface="+mj-lt"/>
              </a:rPr>
              <a:t>+ leading scientific, technical and medical (STM) publishers, including</a:t>
            </a:r>
            <a:r>
              <a:rPr lang="en-US" altLang="zh-TW" sz="2000" dirty="0" smtClean="0">
                <a:latin typeface="+mj-lt"/>
              </a:rPr>
              <a:t>: </a:t>
            </a:r>
            <a:r>
              <a:rPr lang="en-US" altLang="zh-TW" sz="2000" dirty="0" smtClean="0">
                <a:latin typeface="+mj-lt"/>
                <a:ea typeface="標楷體" panose="03000509000000000000" pitchFamily="65" charset="-120"/>
              </a:rPr>
              <a:t>AAAS</a:t>
            </a:r>
            <a:r>
              <a:rPr lang="en-US" altLang="zh-TW" sz="2000" dirty="0">
                <a:latin typeface="+mj-lt"/>
                <a:ea typeface="標楷體" panose="03000509000000000000" pitchFamily="65" charset="-120"/>
              </a:rPr>
              <a:t>, ACS,</a:t>
            </a:r>
            <a:r>
              <a:rPr lang="zh-TW" altLang="en-US" sz="2000" dirty="0">
                <a:latin typeface="+mj-lt"/>
                <a:ea typeface="標楷體" panose="03000509000000000000" pitchFamily="65" charset="-120"/>
              </a:rPr>
              <a:t> </a:t>
            </a:r>
            <a:r>
              <a:rPr lang="en-US" altLang="zh-TW" sz="2000" dirty="0">
                <a:latin typeface="+mj-lt"/>
                <a:ea typeface="標楷體" panose="03000509000000000000" pitchFamily="65" charset="-120"/>
              </a:rPr>
              <a:t>ACM, BMJ Publishing Group, Elsevier, IEEE, Nature Publishing Group, Oxford University Press, Sage, Wiley Blackwell, Springer, Sage, Am. Institute of Physics, Am. Physical Society, ….</a:t>
            </a:r>
            <a:r>
              <a:rPr lang="en-US" altLang="zh-TW" sz="2000" dirty="0" err="1">
                <a:latin typeface="+mj-lt"/>
                <a:ea typeface="標楷體" panose="03000509000000000000" pitchFamily="65" charset="-120"/>
              </a:rPr>
              <a:t>etc</a:t>
            </a:r>
            <a:endParaRPr lang="zh-TW" altLang="en-US" sz="2000" dirty="0">
              <a:latin typeface="+mj-lt"/>
              <a:ea typeface="標楷體" panose="03000509000000000000" pitchFamily="65" charset="-120"/>
            </a:endParaRPr>
          </a:p>
        </p:txBody>
      </p:sp>
      <p:grpSp>
        <p:nvGrpSpPr>
          <p:cNvPr id="35844" name="群組 1"/>
          <p:cNvGrpSpPr>
            <a:grpSpLocks/>
          </p:cNvGrpSpPr>
          <p:nvPr/>
        </p:nvGrpSpPr>
        <p:grpSpPr bwMode="auto">
          <a:xfrm>
            <a:off x="388937" y="2625423"/>
            <a:ext cx="8461375" cy="3505200"/>
            <a:chOff x="508000" y="2743200"/>
            <a:chExt cx="8348663" cy="3165475"/>
          </a:xfrm>
        </p:grpSpPr>
        <p:pic>
          <p:nvPicPr>
            <p:cNvPr id="35845" name="Picture 9" descr="http://cdn2.hubspot.net/hub/92785/file-304561836-png/assets/img/ebscohost-logo.png?t=1409338081543">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08263" y="3197225"/>
              <a:ext cx="174942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2" descr="http://cdn2.hubspot.net/hub/92785/file-302949164-png/assets/img/Nature-Logo.png?t=1409338081543">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29425" y="3841750"/>
              <a:ext cx="2027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4" descr="http://cdn2.hubspot.net/hub/92785/file-303646403-png/assets/img/wiley_blackwell_logo.png?t=1409338081543">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08000" y="5076825"/>
              <a:ext cx="23939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圖片 17"/>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1344613" y="4257675"/>
              <a:ext cx="240982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圖片 19"/>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080250" y="4541838"/>
              <a:ext cx="119697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圖片 2"/>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718175" y="2743200"/>
              <a:ext cx="220821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圖片 3"/>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308475" y="4257675"/>
              <a:ext cx="239236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圖片 4"/>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718050" y="5113338"/>
              <a:ext cx="20828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圖片 5"/>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209925" y="5122863"/>
              <a:ext cx="12001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圖片 7"/>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4765675" y="3525838"/>
              <a:ext cx="1905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70" y="426498"/>
            <a:ext cx="5971997" cy="531514"/>
          </a:xfrm>
        </p:spPr>
        <p:txBody>
          <a:bodyPr>
            <a:noAutofit/>
          </a:bodyPr>
          <a:lstStyle/>
          <a:p>
            <a:r>
              <a:rPr lang="zh-TW" altLang="en-US" sz="4400" b="1" dirty="0" smtClean="0"/>
              <a:t>線上操作</a:t>
            </a:r>
            <a:endParaRPr lang="en-US" sz="4400" b="1" dirty="0"/>
          </a:p>
        </p:txBody>
      </p:sp>
      <p:sp>
        <p:nvSpPr>
          <p:cNvPr id="5" name="Slide Number Placeholder 4"/>
          <p:cNvSpPr>
            <a:spLocks noGrp="1"/>
          </p:cNvSpPr>
          <p:nvPr>
            <p:ph type="sldNum" sz="quarter" idx="12"/>
          </p:nvPr>
        </p:nvSpPr>
        <p:spPr/>
        <p:txBody>
          <a:bodyPr/>
          <a:lstStyle/>
          <a:p>
            <a:fld id="{6FBD850A-57EC-CF46-9A9F-8451B118305E}" type="slidenum">
              <a:rPr lang="en-US" smtClean="0"/>
              <a:pPr/>
              <a:t>23</a:t>
            </a:fld>
            <a:endParaRPr lang="en-US"/>
          </a:p>
        </p:txBody>
      </p:sp>
      <p:sp>
        <p:nvSpPr>
          <p:cNvPr id="7" name="TextBox 6"/>
          <p:cNvSpPr txBox="1"/>
          <p:nvPr/>
        </p:nvSpPr>
        <p:spPr>
          <a:xfrm>
            <a:off x="365303" y="1136346"/>
            <a:ext cx="5760330" cy="461665"/>
          </a:xfrm>
          <a:prstGeom prst="rect">
            <a:avLst/>
          </a:prstGeom>
          <a:noFill/>
        </p:spPr>
        <p:txBody>
          <a:bodyPr wrap="square" rtlCol="0">
            <a:spAutoFit/>
          </a:bodyPr>
          <a:lstStyle/>
          <a:p>
            <a:r>
              <a:rPr lang="en-US" i="1" dirty="0" smtClean="0">
                <a:latin typeface="Georgia"/>
                <a:cs typeface="Georgia"/>
                <a:hlinkClick r:id="rId3"/>
              </a:rPr>
              <a:t>http://www.ithenticate.com/demo</a:t>
            </a:r>
            <a:r>
              <a:rPr lang="en-US" i="1" dirty="0" smtClean="0">
                <a:latin typeface="Georgia"/>
                <a:cs typeface="Georgia"/>
              </a:rPr>
              <a:t>  </a:t>
            </a:r>
          </a:p>
        </p:txBody>
      </p:sp>
      <p:pic>
        <p:nvPicPr>
          <p:cNvPr id="3" name="圖片 2">
            <a:hlinkClick r:id="rId3"/>
          </p:cNvPr>
          <p:cNvPicPr>
            <a:picLocks noChangeAspect="1"/>
          </p:cNvPicPr>
          <p:nvPr/>
        </p:nvPicPr>
        <p:blipFill>
          <a:blip r:embed="rId4"/>
          <a:stretch>
            <a:fillRect/>
          </a:stretch>
        </p:blipFill>
        <p:spPr>
          <a:xfrm>
            <a:off x="1552575" y="1776346"/>
            <a:ext cx="5934075" cy="443865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441533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520" y="3987186"/>
            <a:ext cx="7231734" cy="2390508"/>
          </a:xfrm>
          <a:prstGeom prst="rect">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標題 1"/>
          <p:cNvSpPr>
            <a:spLocks noGrp="1"/>
          </p:cNvSpPr>
          <p:nvPr>
            <p:ph type="title"/>
          </p:nvPr>
        </p:nvSpPr>
        <p:spPr>
          <a:xfrm>
            <a:off x="628650" y="297299"/>
            <a:ext cx="7886700" cy="778636"/>
          </a:xfrm>
        </p:spPr>
        <p:txBody>
          <a:bodyPr/>
          <a:lstStyle/>
          <a:p>
            <a:r>
              <a:rPr lang="en-US" altLang="zh-TW" sz="4400" b="1" dirty="0" err="1" smtClean="0"/>
              <a:t>iThenticate</a:t>
            </a:r>
            <a:r>
              <a:rPr lang="en-US" altLang="zh-TW" sz="4400" b="1" dirty="0" smtClean="0"/>
              <a:t> </a:t>
            </a:r>
            <a:r>
              <a:rPr lang="zh-TW" altLang="en-US" sz="4400" b="1" dirty="0" smtClean="0"/>
              <a:t>快速操作指南</a:t>
            </a:r>
            <a:endParaRPr lang="zh-TW" altLang="en-US" sz="44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9" name="文字方塊 8"/>
          <p:cNvSpPr txBox="1"/>
          <p:nvPr/>
        </p:nvSpPr>
        <p:spPr>
          <a:xfrm>
            <a:off x="628650" y="1207810"/>
            <a:ext cx="3248005" cy="400110"/>
          </a:xfrm>
          <a:prstGeom prst="rect">
            <a:avLst/>
          </a:prstGeom>
          <a:noFill/>
        </p:spPr>
        <p:txBody>
          <a:bodyPr wrap="none" rtlCol="0">
            <a:spAutoFit/>
          </a:bodyPr>
          <a:lstStyle/>
          <a:p>
            <a:r>
              <a:rPr lang="en-US" altLang="zh-TW" sz="2000" dirty="0" smtClean="0">
                <a:solidFill>
                  <a:srgbClr val="0070C0"/>
                </a:solidFill>
              </a:rPr>
              <a:t>Step 1</a:t>
            </a:r>
            <a:r>
              <a:rPr lang="zh-TW" altLang="en-US" sz="2000" dirty="0" smtClean="0">
                <a:solidFill>
                  <a:srgbClr val="0070C0"/>
                </a:solidFill>
              </a:rPr>
              <a:t>登入帳號</a:t>
            </a:r>
            <a:r>
              <a:rPr lang="en-US" altLang="zh-TW" sz="2000" dirty="0" smtClean="0">
                <a:solidFill>
                  <a:srgbClr val="0070C0"/>
                </a:solidFill>
              </a:rPr>
              <a:t>(email)</a:t>
            </a:r>
            <a:r>
              <a:rPr lang="zh-TW" altLang="en-US" sz="2000" dirty="0" smtClean="0">
                <a:solidFill>
                  <a:srgbClr val="0070C0"/>
                </a:solidFill>
              </a:rPr>
              <a:t>密碼</a:t>
            </a:r>
            <a:endParaRPr lang="zh-TW" altLang="en-US" sz="2100" dirty="0">
              <a:solidFill>
                <a:srgbClr val="0070C0"/>
              </a:solidFill>
            </a:endParaRPr>
          </a:p>
        </p:txBody>
      </p:sp>
      <p:sp>
        <p:nvSpPr>
          <p:cNvPr id="3" name="矩形 2"/>
          <p:cNvSpPr/>
          <p:nvPr/>
        </p:nvSpPr>
        <p:spPr>
          <a:xfrm>
            <a:off x="628650" y="3559504"/>
            <a:ext cx="5709810" cy="400110"/>
          </a:xfrm>
          <a:prstGeom prst="rect">
            <a:avLst/>
          </a:prstGeom>
        </p:spPr>
        <p:txBody>
          <a:bodyPr wrap="square">
            <a:spAutoFit/>
          </a:bodyPr>
          <a:lstStyle/>
          <a:p>
            <a:r>
              <a:rPr lang="en-US" altLang="zh-TW" sz="2000" dirty="0" smtClean="0">
                <a:solidFill>
                  <a:srgbClr val="0070C0"/>
                </a:solidFill>
              </a:rPr>
              <a:t>Step 2: </a:t>
            </a:r>
            <a:r>
              <a:rPr lang="zh-TW" altLang="en-US" sz="2000" dirty="0" smtClean="0">
                <a:solidFill>
                  <a:srgbClr val="0070C0"/>
                </a:solidFill>
              </a:rPr>
              <a:t>新增資料夾或是資料夾群組</a:t>
            </a:r>
            <a:endParaRPr lang="zh-TW" altLang="en-US" sz="2000" dirty="0">
              <a:solidFill>
                <a:srgbClr val="0070C0"/>
              </a:solidFill>
            </a:endParaRPr>
          </a:p>
        </p:txBody>
      </p:sp>
      <p:sp>
        <p:nvSpPr>
          <p:cNvPr id="6" name="圓角矩形 5"/>
          <p:cNvSpPr/>
          <p:nvPr/>
        </p:nvSpPr>
        <p:spPr>
          <a:xfrm>
            <a:off x="6683094" y="5016506"/>
            <a:ext cx="1383384" cy="990600"/>
          </a:xfrm>
          <a:prstGeom prst="roundRect">
            <a:avLst/>
          </a:prstGeom>
          <a:noFill/>
          <a:ln w="57150">
            <a:solidFill>
              <a:srgbClr val="FC1F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57150">
                <a:solidFill>
                  <a:schemeClr val="tx1"/>
                </a:solidFill>
              </a:ln>
            </a:endParaRPr>
          </a:p>
        </p:txBody>
      </p:sp>
      <p:grpSp>
        <p:nvGrpSpPr>
          <p:cNvPr id="8" name="群組 7"/>
          <p:cNvGrpSpPr/>
          <p:nvPr/>
        </p:nvGrpSpPr>
        <p:grpSpPr>
          <a:xfrm>
            <a:off x="838200" y="1617848"/>
            <a:ext cx="7189718" cy="2365186"/>
            <a:chOff x="628650" y="1691493"/>
            <a:chExt cx="7189718" cy="2365186"/>
          </a:xfrm>
        </p:grpSpPr>
        <p:pic>
          <p:nvPicPr>
            <p:cNvPr id="5" name="圖片 4"/>
            <p:cNvPicPr/>
            <p:nvPr/>
          </p:nvPicPr>
          <p:blipFill rotWithShape="1">
            <a:blip r:embed="rId4" cstate="email">
              <a:extLst>
                <a:ext uri="{28A0092B-C50C-407E-A947-70E740481C1C}">
                  <a14:useLocalDpi xmlns:a14="http://schemas.microsoft.com/office/drawing/2010/main"/>
                </a:ext>
              </a:extLst>
            </a:blip>
            <a:srcRect/>
            <a:stretch/>
          </p:blipFill>
          <p:spPr bwMode="auto">
            <a:xfrm>
              <a:off x="628650" y="1691493"/>
              <a:ext cx="6425605" cy="1307817"/>
            </a:xfrm>
            <a:prstGeom prst="rect">
              <a:avLst/>
            </a:prstGeom>
            <a:ln w="12700">
              <a:solidFill>
                <a:schemeClr val="tx2"/>
              </a:solidFill>
            </a:ln>
            <a:extLst>
              <a:ext uri="{53640926-AAD7-44D8-BBD7-CCE9431645EC}">
                <a14:shadowObscured xmlns:a14="http://schemas.microsoft.com/office/drawing/2010/main"/>
              </a:ext>
            </a:extLst>
          </p:spPr>
        </p:pic>
        <p:pic>
          <p:nvPicPr>
            <p:cNvPr id="11" name="圖片 10"/>
            <p:cNvPicPr/>
            <p:nvPr/>
          </p:nvPicPr>
          <p:blipFill rotWithShape="1">
            <a:blip r:embed="rId5" cstate="email">
              <a:extLst>
                <a:ext uri="{28A0092B-C50C-407E-A947-70E740481C1C}">
                  <a14:useLocalDpi xmlns:a14="http://schemas.microsoft.com/office/drawing/2010/main"/>
                </a:ext>
              </a:extLst>
            </a:blip>
            <a:srcRect/>
            <a:stretch/>
          </p:blipFill>
          <p:spPr bwMode="auto">
            <a:xfrm>
              <a:off x="5841000" y="2183052"/>
              <a:ext cx="1977368" cy="1873627"/>
            </a:xfrm>
            <a:prstGeom prst="rect">
              <a:avLst/>
            </a:prstGeom>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53640926-AAD7-44D8-BBD7-CCE9431645EC}">
                <a14:shadowObscured xmlns:a14="http://schemas.microsoft.com/office/drawing/2010/main"/>
              </a:ext>
            </a:extLst>
          </p:spPr>
        </p:pic>
        <p:sp>
          <p:nvSpPr>
            <p:cNvPr id="12" name="向右箭號 11"/>
            <p:cNvSpPr/>
            <p:nvPr/>
          </p:nvSpPr>
          <p:spPr>
            <a:xfrm>
              <a:off x="6599351" y="3685530"/>
              <a:ext cx="353899" cy="347729"/>
            </a:xfrm>
            <a:prstGeom prst="righ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 name="橢圓 6"/>
            <p:cNvSpPr/>
            <p:nvPr/>
          </p:nvSpPr>
          <p:spPr>
            <a:xfrm>
              <a:off x="5841000" y="1736054"/>
              <a:ext cx="434662" cy="46363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Tree>
    <p:extLst>
      <p:ext uri="{BB962C8B-B14F-4D97-AF65-F5344CB8AC3E}">
        <p14:creationId xmlns:p14="http://schemas.microsoft.com/office/powerpoint/2010/main" val="1458353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59056"/>
            <a:ext cx="7886700" cy="778636"/>
          </a:xfrm>
        </p:spPr>
        <p:txBody>
          <a:bodyPr/>
          <a:lstStyle/>
          <a:p>
            <a:r>
              <a:rPr lang="en-US" altLang="zh-TW" sz="4400" b="1" dirty="0" err="1" smtClean="0"/>
              <a:t>iThenticate</a:t>
            </a:r>
            <a:r>
              <a:rPr lang="zh-TW" altLang="en-US" sz="4400" b="1" dirty="0"/>
              <a:t>快速操作指南</a:t>
            </a:r>
            <a:endParaRPr lang="zh-TW" altLang="en-US" sz="44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9" name="文字方塊 8"/>
          <p:cNvSpPr txBox="1"/>
          <p:nvPr/>
        </p:nvSpPr>
        <p:spPr>
          <a:xfrm>
            <a:off x="304800" y="951855"/>
            <a:ext cx="7090403" cy="400110"/>
          </a:xfrm>
          <a:prstGeom prst="rect">
            <a:avLst/>
          </a:prstGeom>
          <a:noFill/>
        </p:spPr>
        <p:txBody>
          <a:bodyPr wrap="none" rtlCol="0">
            <a:spAutoFit/>
          </a:bodyPr>
          <a:lstStyle/>
          <a:p>
            <a:r>
              <a:rPr lang="en-US" altLang="zh-TW" sz="2000" dirty="0" smtClean="0">
                <a:solidFill>
                  <a:srgbClr val="0070C0"/>
                </a:solidFill>
              </a:rPr>
              <a:t>Step 3. </a:t>
            </a:r>
            <a:r>
              <a:rPr lang="zh-TW" altLang="en-US" sz="2000" dirty="0" smtClean="0">
                <a:solidFill>
                  <a:srgbClr val="0070C0"/>
                </a:solidFill>
              </a:rPr>
              <a:t>點選上傳文章方式</a:t>
            </a:r>
            <a:r>
              <a:rPr lang="en-US" altLang="zh-TW" sz="2000" dirty="0" smtClean="0">
                <a:solidFill>
                  <a:srgbClr val="0070C0"/>
                </a:solidFill>
              </a:rPr>
              <a:t>(</a:t>
            </a:r>
            <a:r>
              <a:rPr lang="zh-TW" altLang="en-US" sz="2000" dirty="0" smtClean="0">
                <a:solidFill>
                  <a:srgbClr val="0070C0"/>
                </a:solidFill>
              </a:rPr>
              <a:t>單一檔案</a:t>
            </a:r>
            <a:r>
              <a:rPr lang="en-US" altLang="zh-TW" sz="2000" dirty="0" smtClean="0">
                <a:solidFill>
                  <a:srgbClr val="0070C0"/>
                </a:solidFill>
              </a:rPr>
              <a:t>/</a:t>
            </a:r>
            <a:r>
              <a:rPr lang="zh-TW" altLang="en-US" sz="2000" dirty="0" smtClean="0">
                <a:solidFill>
                  <a:srgbClr val="0070C0"/>
                </a:solidFill>
              </a:rPr>
              <a:t>壓縮檔</a:t>
            </a:r>
            <a:r>
              <a:rPr lang="en-US" altLang="zh-TW" sz="2000" dirty="0" smtClean="0">
                <a:solidFill>
                  <a:srgbClr val="0070C0"/>
                </a:solidFill>
              </a:rPr>
              <a:t>/</a:t>
            </a:r>
            <a:r>
              <a:rPr lang="zh-TW" altLang="en-US" sz="2000" dirty="0" smtClean="0">
                <a:solidFill>
                  <a:srgbClr val="0070C0"/>
                </a:solidFill>
              </a:rPr>
              <a:t>複檔</a:t>
            </a:r>
            <a:r>
              <a:rPr lang="en-US" altLang="zh-TW" sz="2000" dirty="0" smtClean="0">
                <a:solidFill>
                  <a:srgbClr val="0070C0"/>
                </a:solidFill>
              </a:rPr>
              <a:t>/</a:t>
            </a:r>
            <a:r>
              <a:rPr lang="zh-TW" altLang="en-US" sz="2000" dirty="0" smtClean="0">
                <a:solidFill>
                  <a:srgbClr val="0070C0"/>
                </a:solidFill>
              </a:rPr>
              <a:t>剪貼文字</a:t>
            </a:r>
            <a:r>
              <a:rPr lang="en-US" altLang="zh-TW" sz="2000" dirty="0" smtClean="0">
                <a:solidFill>
                  <a:srgbClr val="0070C0"/>
                </a:solidFill>
              </a:rPr>
              <a:t>)</a:t>
            </a:r>
            <a:endParaRPr lang="zh-TW" altLang="en-US" sz="2100" dirty="0">
              <a:solidFill>
                <a:srgbClr val="0070C0"/>
              </a:solidFill>
            </a:endParaRPr>
          </a:p>
        </p:txBody>
      </p:sp>
      <p:sp>
        <p:nvSpPr>
          <p:cNvPr id="3" name="矩形 2"/>
          <p:cNvSpPr/>
          <p:nvPr/>
        </p:nvSpPr>
        <p:spPr>
          <a:xfrm>
            <a:off x="304800" y="3251261"/>
            <a:ext cx="8368057" cy="400110"/>
          </a:xfrm>
          <a:prstGeom prst="rect">
            <a:avLst/>
          </a:prstGeom>
        </p:spPr>
        <p:txBody>
          <a:bodyPr wrap="square">
            <a:spAutoFit/>
          </a:bodyPr>
          <a:lstStyle/>
          <a:p>
            <a:r>
              <a:rPr lang="zh-TW" altLang="en-US" sz="2000" dirty="0" smtClean="0">
                <a:solidFill>
                  <a:srgbClr val="0070C0"/>
                </a:solidFill>
              </a:rPr>
              <a:t>輸入文章篇名和作者姓名</a:t>
            </a:r>
            <a:r>
              <a:rPr lang="en-US" altLang="zh-TW" sz="2000" dirty="0" smtClean="0">
                <a:solidFill>
                  <a:srgbClr val="0070C0"/>
                </a:solidFill>
              </a:rPr>
              <a:t>,</a:t>
            </a:r>
            <a:r>
              <a:rPr lang="zh-TW" altLang="en-US" sz="2000" dirty="0" smtClean="0">
                <a:solidFill>
                  <a:srgbClr val="0070C0"/>
                </a:solidFill>
              </a:rPr>
              <a:t>上傳電腦檔案</a:t>
            </a:r>
            <a:endParaRPr lang="zh-TW" altLang="en-US" sz="2000" dirty="0">
              <a:solidFill>
                <a:srgbClr val="0070C0"/>
              </a:solidFill>
            </a:endParaRPr>
          </a:p>
        </p:txBody>
      </p:sp>
      <p:pic>
        <p:nvPicPr>
          <p:cNvPr id="13" name="圖片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6066" y="1360510"/>
            <a:ext cx="7162800" cy="17240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4" name="圓角矩形 13"/>
          <p:cNvSpPr/>
          <p:nvPr/>
        </p:nvSpPr>
        <p:spPr>
          <a:xfrm>
            <a:off x="6317383" y="2210911"/>
            <a:ext cx="1371600" cy="897835"/>
          </a:xfrm>
          <a:prstGeom prst="roundRect">
            <a:avLst/>
          </a:prstGeom>
          <a:noFill/>
          <a:ln w="57150">
            <a:solidFill>
              <a:srgbClr val="FC1F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右箭號 14"/>
          <p:cNvSpPr/>
          <p:nvPr/>
        </p:nvSpPr>
        <p:spPr>
          <a:xfrm flipH="1">
            <a:off x="7058713" y="2259884"/>
            <a:ext cx="228600" cy="22860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7400" y="3657600"/>
            <a:ext cx="3491466" cy="260203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7" name="向右箭號 16"/>
          <p:cNvSpPr/>
          <p:nvPr/>
        </p:nvSpPr>
        <p:spPr>
          <a:xfrm>
            <a:off x="4260228" y="5812166"/>
            <a:ext cx="457200" cy="392234"/>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66309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8924" y="285383"/>
            <a:ext cx="7886700" cy="778636"/>
          </a:xfrm>
        </p:spPr>
        <p:txBody>
          <a:bodyPr/>
          <a:lstStyle/>
          <a:p>
            <a:r>
              <a:rPr lang="en-US" altLang="zh-TW" sz="4400" b="1" dirty="0" err="1" smtClean="0"/>
              <a:t>iThenticate</a:t>
            </a:r>
            <a:r>
              <a:rPr lang="zh-TW" altLang="en-US" sz="4400" b="1" dirty="0"/>
              <a:t>快速操作指南</a:t>
            </a:r>
            <a:endParaRPr lang="zh-TW" altLang="en-US" sz="4400" b="1"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9" name="文字方塊 8"/>
          <p:cNvSpPr txBox="1"/>
          <p:nvPr/>
        </p:nvSpPr>
        <p:spPr>
          <a:xfrm>
            <a:off x="304800" y="1600662"/>
            <a:ext cx="3602268" cy="400110"/>
          </a:xfrm>
          <a:prstGeom prst="rect">
            <a:avLst/>
          </a:prstGeom>
          <a:noFill/>
        </p:spPr>
        <p:txBody>
          <a:bodyPr wrap="none" rtlCol="0">
            <a:spAutoFit/>
          </a:bodyPr>
          <a:lstStyle/>
          <a:p>
            <a:r>
              <a:rPr lang="en-US" altLang="zh-TW" sz="2000"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Step 4. </a:t>
            </a:r>
            <a:r>
              <a:rPr lang="zh-TW" altLang="en-US" sz="2000"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點選</a:t>
            </a:r>
            <a:r>
              <a:rPr lang="en-US" altLang="zh-TW" sz="2000"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sz="2000"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查看原創性報告</a:t>
            </a:r>
            <a:endParaRPr lang="zh-TW" altLang="en-US" sz="21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grpSp>
        <p:nvGrpSpPr>
          <p:cNvPr id="4" name="群組 3"/>
          <p:cNvGrpSpPr/>
          <p:nvPr/>
        </p:nvGrpSpPr>
        <p:grpSpPr>
          <a:xfrm>
            <a:off x="457200" y="2133600"/>
            <a:ext cx="8068547" cy="2961671"/>
            <a:chOff x="457200" y="2133600"/>
            <a:chExt cx="8068547" cy="2961671"/>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133600"/>
              <a:ext cx="8068547" cy="295283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圓角矩形 13"/>
            <p:cNvSpPr/>
            <p:nvPr/>
          </p:nvSpPr>
          <p:spPr>
            <a:xfrm>
              <a:off x="5486400" y="3283036"/>
              <a:ext cx="1066800" cy="1812235"/>
            </a:xfrm>
            <a:prstGeom prst="roundRect">
              <a:avLst/>
            </a:prstGeom>
            <a:noFill/>
            <a:ln w="57150">
              <a:solidFill>
                <a:srgbClr val="FC1F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flipH="1">
              <a:off x="6223000" y="3996270"/>
              <a:ext cx="457200" cy="392234"/>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09915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65125"/>
            <a:ext cx="8001000" cy="607403"/>
          </a:xfrm>
        </p:spPr>
        <p:txBody>
          <a:bodyPr/>
          <a:lstStyle/>
          <a:p>
            <a:r>
              <a:rPr lang="zh-TW" altLang="en-US" sz="4400" dirty="0" smtClean="0"/>
              <a:t>瀏覽原創性報告</a:t>
            </a:r>
            <a:endParaRPr lang="zh-TW" altLang="en-US" sz="4400" dirty="0"/>
          </a:p>
        </p:txBody>
      </p:sp>
      <p:pic>
        <p:nvPicPr>
          <p:cNvPr id="11" name="內容版面配置區 10"/>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45440" y="2058848"/>
            <a:ext cx="8126844" cy="374846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投影片編號版面配置區 3"/>
          <p:cNvSpPr>
            <a:spLocks noGrp="1"/>
          </p:cNvSpPr>
          <p:nvPr>
            <p:ph type="sldNum" sz="quarter" idx="12"/>
          </p:nvPr>
        </p:nvSpPr>
        <p:spPr/>
        <p:txBody>
          <a:bodyPr/>
          <a:lstStyle/>
          <a:p>
            <a:fld id="{8C75ACC1-EFCB-4F07-BC82-D6CDA9F7F846}" type="slidenum">
              <a:rPr lang="zh-TW" altLang="en-US" smtClean="0"/>
              <a:pPr/>
              <a:t>27</a:t>
            </a:fld>
            <a:endParaRPr lang="en-US" altLang="zh-TW"/>
          </a:p>
        </p:txBody>
      </p:sp>
      <p:sp>
        <p:nvSpPr>
          <p:cNvPr id="12" name="矩形 11"/>
          <p:cNvSpPr/>
          <p:nvPr/>
        </p:nvSpPr>
        <p:spPr>
          <a:xfrm>
            <a:off x="309880" y="1366294"/>
            <a:ext cx="7995920" cy="523220"/>
          </a:xfrm>
          <a:prstGeom prst="rect">
            <a:avLst/>
          </a:prstGeom>
        </p:spPr>
        <p:txBody>
          <a:bodyPr wrap="square">
            <a:spAutoFit/>
          </a:bodyPr>
          <a:lstStyle/>
          <a:p>
            <a:r>
              <a:rPr lang="zh-TW" altLang="en-US" sz="2800"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選擇文件報告模式</a:t>
            </a:r>
            <a:r>
              <a:rPr lang="en-US" altLang="zh-TW" sz="2800"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Document Viewer(DV)</a:t>
            </a:r>
            <a:endParaRPr lang="zh-TW" altLang="en-US" sz="28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3" name="文字方塊 2"/>
          <p:cNvSpPr txBox="1">
            <a:spLocks noChangeArrowheads="1"/>
          </p:cNvSpPr>
          <p:nvPr/>
        </p:nvSpPr>
        <p:spPr bwMode="auto">
          <a:xfrm>
            <a:off x="152400" y="5085693"/>
            <a:ext cx="1559977" cy="377026"/>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68580" tIns="34290" rIns="68580" bIns="34290" numCol="1" anchor="t" anchorCtr="0" compatLnSpc="1">
            <a:prstTxWarp prst="textNoShape">
              <a:avLst/>
            </a:prstTxWarp>
            <a:spAutoFit/>
          </a:bodyPr>
          <a:lstStyle/>
          <a:p>
            <a:pPr algn="ctr" defTabSz="685800"/>
            <a:r>
              <a:rPr lang="zh-TW" altLang="en-US" sz="2000" b="1" dirty="0" smtClean="0">
                <a:latin typeface="標楷體" panose="03000509000000000000" pitchFamily="65" charset="-120"/>
                <a:ea typeface="標楷體" panose="03000509000000000000" pitchFamily="65" charset="-120"/>
                <a:cs typeface="F6"/>
              </a:rPr>
              <a:t>上傳的原文</a:t>
            </a:r>
            <a:endParaRPr lang="zh-TW" altLang="zh-TW" sz="2000" dirty="0"/>
          </a:p>
        </p:txBody>
      </p:sp>
      <p:sp>
        <p:nvSpPr>
          <p:cNvPr id="14" name="Text Box 8"/>
          <p:cNvSpPr txBox="1">
            <a:spLocks noChangeArrowheads="1"/>
          </p:cNvSpPr>
          <p:nvPr/>
        </p:nvSpPr>
        <p:spPr bwMode="auto">
          <a:xfrm>
            <a:off x="6897405" y="5313583"/>
            <a:ext cx="1178489" cy="346249"/>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68580" tIns="34290" rIns="68580" bIns="34290" numCol="1" anchor="t" anchorCtr="0" compatLnSpc="1">
            <a:prstTxWarp prst="textNoShape">
              <a:avLst/>
            </a:prstTxWarp>
            <a:spAutoFit/>
          </a:bodyPr>
          <a:lstStyle/>
          <a:p>
            <a:pPr algn="ctr" defTabSz="685800"/>
            <a:r>
              <a:rPr lang="zh-TW" altLang="en-US" sz="1800" b="1" dirty="0" smtClean="0">
                <a:latin typeface="標楷體" panose="03000509000000000000" pitchFamily="65" charset="-120"/>
                <a:ea typeface="標楷體" panose="03000509000000000000" pitchFamily="65" charset="-120"/>
                <a:cs typeface="F6"/>
              </a:rPr>
              <a:t>相似來源</a:t>
            </a:r>
            <a:endParaRPr lang="zh-TW" altLang="zh-TW" sz="1800" dirty="0"/>
          </a:p>
        </p:txBody>
      </p:sp>
      <p:sp>
        <p:nvSpPr>
          <p:cNvPr id="15" name="文字方塊 14"/>
          <p:cNvSpPr txBox="1"/>
          <p:nvPr/>
        </p:nvSpPr>
        <p:spPr>
          <a:xfrm>
            <a:off x="7086600" y="1812708"/>
            <a:ext cx="1811714" cy="369332"/>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zh-TW" altLang="en-US" sz="1800" b="1" dirty="0" smtClean="0"/>
              <a:t>相似度總百分比</a:t>
            </a:r>
            <a:endParaRPr lang="zh-TW" altLang="en-US" sz="1800" b="1" dirty="0">
              <a:latin typeface="標楷體" panose="03000509000000000000" pitchFamily="65" charset="-120"/>
              <a:ea typeface="標楷體" panose="03000509000000000000" pitchFamily="65" charset="-120"/>
            </a:endParaRPr>
          </a:p>
        </p:txBody>
      </p:sp>
      <p:sp>
        <p:nvSpPr>
          <p:cNvPr id="16" name="文字方塊 2"/>
          <p:cNvSpPr txBox="1">
            <a:spLocks noChangeArrowheads="1"/>
          </p:cNvSpPr>
          <p:nvPr/>
        </p:nvSpPr>
        <p:spPr bwMode="auto">
          <a:xfrm>
            <a:off x="3350535" y="2619630"/>
            <a:ext cx="2603225" cy="377026"/>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68580" tIns="34290" rIns="68580" bIns="34290" numCol="1" anchor="t" anchorCtr="0" compatLnSpc="1">
            <a:prstTxWarp prst="textNoShape">
              <a:avLst/>
            </a:prstTxWarp>
            <a:spAutoFit/>
          </a:bodyPr>
          <a:lstStyle/>
          <a:p>
            <a:pPr algn="ctr" defTabSz="685800"/>
            <a:r>
              <a:rPr lang="zh-TW" altLang="en-US" sz="2000" b="1" dirty="0" smtClean="0">
                <a:latin typeface="標楷體" panose="03000509000000000000" pitchFamily="65" charset="-120"/>
                <a:ea typeface="標楷體" panose="03000509000000000000" pitchFamily="65" charset="-120"/>
                <a:cs typeface="F6"/>
              </a:rPr>
              <a:t>上傳文章相關資訊</a:t>
            </a:r>
            <a:endParaRPr lang="zh-TW" altLang="zh-TW" sz="2000" dirty="0"/>
          </a:p>
        </p:txBody>
      </p:sp>
      <p:sp>
        <p:nvSpPr>
          <p:cNvPr id="17" name="橢圓 16"/>
          <p:cNvSpPr/>
          <p:nvPr/>
        </p:nvSpPr>
        <p:spPr>
          <a:xfrm>
            <a:off x="7772400" y="2221725"/>
            <a:ext cx="685800" cy="3979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88566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8C75ACC1-EFCB-4F07-BC82-D6CDA9F7F846}" type="slidenum">
              <a:rPr lang="zh-TW" altLang="en-US" smtClean="0"/>
              <a:pPr/>
              <a:t>28</a:t>
            </a:fld>
            <a:endParaRPr lang="en-US" altLang="zh-TW"/>
          </a:p>
        </p:txBody>
      </p:sp>
      <p:grpSp>
        <p:nvGrpSpPr>
          <p:cNvPr id="5" name="群組 4"/>
          <p:cNvGrpSpPr/>
          <p:nvPr/>
        </p:nvGrpSpPr>
        <p:grpSpPr>
          <a:xfrm>
            <a:off x="628650" y="1600200"/>
            <a:ext cx="7527561" cy="4175321"/>
            <a:chOff x="381000" y="1555976"/>
            <a:chExt cx="7527561" cy="4175321"/>
          </a:xfrm>
        </p:grpSpPr>
        <p:pic>
          <p:nvPicPr>
            <p:cNvPr id="6" name="內容版面配置區 4"/>
            <p:cNvPicPr>
              <a:picLocks noChangeAspect="1"/>
            </p:cNvPicPr>
            <p:nvPr/>
          </p:nvPicPr>
          <p:blipFill>
            <a:blip r:embed="rId3"/>
            <a:stretch>
              <a:fillRect/>
            </a:stretch>
          </p:blipFill>
          <p:spPr bwMode="auto">
            <a:xfrm>
              <a:off x="503230" y="3737858"/>
              <a:ext cx="1007588" cy="98519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p:cNvPicPr>
              <a:picLocks noChangeAspect="1"/>
            </p:cNvPicPr>
            <p:nvPr/>
          </p:nvPicPr>
          <p:blipFill>
            <a:blip r:embed="rId4"/>
            <a:stretch>
              <a:fillRect/>
            </a:stretch>
          </p:blipFill>
          <p:spPr>
            <a:xfrm>
              <a:off x="381000" y="1555976"/>
              <a:ext cx="7286897" cy="171492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圖片 7"/>
            <p:cNvPicPr>
              <a:picLocks noChangeAspect="1"/>
            </p:cNvPicPr>
            <p:nvPr/>
          </p:nvPicPr>
          <p:blipFill>
            <a:blip r:embed="rId5"/>
            <a:stretch>
              <a:fillRect/>
            </a:stretch>
          </p:blipFill>
          <p:spPr>
            <a:xfrm>
              <a:off x="4703444" y="3750471"/>
              <a:ext cx="1007589" cy="105556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文字方塊 8"/>
            <p:cNvSpPr txBox="1"/>
            <p:nvPr/>
          </p:nvSpPr>
          <p:spPr>
            <a:xfrm>
              <a:off x="503230" y="4857993"/>
              <a:ext cx="3566633" cy="830997"/>
            </a:xfrm>
            <a:prstGeom prst="rect">
              <a:avLst/>
            </a:prstGeom>
            <a:gradFill>
              <a:gsLst>
                <a:gs pos="0">
                  <a:schemeClr val="bg1"/>
                </a:gs>
                <a:gs pos="50000">
                  <a:schemeClr val="accent1">
                    <a:lumMod val="20000"/>
                    <a:lumOff val="80000"/>
                  </a:schemeClr>
                </a:gs>
                <a:gs pos="100000">
                  <a:schemeClr val="accent1">
                    <a:lumMod val="40000"/>
                    <a:lumOff val="60000"/>
                  </a:schemeClr>
                </a:gs>
              </a:gsLst>
              <a:lin ang="27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altLang="zh-TW" sz="2800" b="1" dirty="0" smtClean="0">
                  <a:solidFill>
                    <a:srgbClr val="0070C0"/>
                  </a:solidFill>
                  <a:latin typeface="+mj-lt"/>
                  <a:ea typeface="標楷體" panose="03000509000000000000" pitchFamily="65" charset="-120"/>
                </a:rPr>
                <a:t>Match Overview:</a:t>
              </a:r>
            </a:p>
            <a:p>
              <a:r>
                <a:rPr lang="zh-TW" altLang="en-US" sz="2000" dirty="0" smtClean="0">
                  <a:latin typeface="+mj-lt"/>
                  <a:cs typeface="ＭＳ Ｐゴシック" pitchFamily="-65" charset="-128"/>
                </a:rPr>
                <a:t>顯示</a:t>
              </a:r>
              <a:r>
                <a:rPr lang="zh-TW" altLang="en-US" sz="2000" dirty="0" smtClean="0">
                  <a:solidFill>
                    <a:srgbClr val="0070C0"/>
                  </a:solidFill>
                  <a:latin typeface="+mj-lt"/>
                  <a:cs typeface="ＭＳ Ｐゴシック" pitchFamily="-65" charset="-128"/>
                </a:rPr>
                <a:t>最佳化</a:t>
              </a:r>
              <a:r>
                <a:rPr lang="zh-TW" altLang="en-US" sz="2000" dirty="0" smtClean="0">
                  <a:latin typeface="+mj-lt"/>
                  <a:cs typeface="ＭＳ Ｐゴシック" pitchFamily="-65" charset="-128"/>
                </a:rPr>
                <a:t>相似來源</a:t>
              </a:r>
              <a:endParaRPr lang="zh-TW" altLang="en-US" sz="2000" dirty="0">
                <a:latin typeface="+mj-lt"/>
                <a:ea typeface="標楷體" panose="03000509000000000000" pitchFamily="65" charset="-120"/>
              </a:endParaRPr>
            </a:p>
          </p:txBody>
        </p:sp>
        <p:sp>
          <p:nvSpPr>
            <p:cNvPr id="10" name="文字方塊 9"/>
            <p:cNvSpPr txBox="1"/>
            <p:nvPr/>
          </p:nvSpPr>
          <p:spPr>
            <a:xfrm>
              <a:off x="4698364" y="4900300"/>
              <a:ext cx="3210197" cy="830997"/>
            </a:xfrm>
            <a:prstGeom prst="rect">
              <a:avLst/>
            </a:prstGeom>
            <a:gradFill>
              <a:gsLst>
                <a:gs pos="0">
                  <a:schemeClr val="bg1"/>
                </a:gs>
                <a:gs pos="59000">
                  <a:schemeClr val="accent1">
                    <a:lumMod val="20000"/>
                    <a:lumOff val="80000"/>
                  </a:schemeClr>
                </a:gs>
                <a:gs pos="100000">
                  <a:schemeClr val="accent1">
                    <a:lumMod val="40000"/>
                    <a:lumOff val="60000"/>
                  </a:schemeClr>
                </a:gs>
              </a:gsLst>
              <a:lin ang="27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altLang="zh-TW" sz="2800" b="1" dirty="0" smtClean="0">
                  <a:solidFill>
                    <a:srgbClr val="0070C0"/>
                  </a:solidFill>
                  <a:latin typeface="+mj-lt"/>
                  <a:ea typeface="標楷體" panose="03000509000000000000" pitchFamily="65" charset="-120"/>
                </a:rPr>
                <a:t>All Sources:</a:t>
              </a:r>
              <a:r>
                <a:rPr lang="en-US" altLang="zh-TW" sz="2800" b="1" dirty="0" smtClean="0">
                  <a:latin typeface="+mj-lt"/>
                  <a:ea typeface="標楷體" panose="03000509000000000000" pitchFamily="65" charset="-120"/>
                </a:rPr>
                <a:t/>
              </a:r>
              <a:br>
                <a:rPr lang="en-US" altLang="zh-TW" sz="2800" b="1" dirty="0" smtClean="0">
                  <a:latin typeface="+mj-lt"/>
                  <a:ea typeface="標楷體" panose="03000509000000000000" pitchFamily="65" charset="-120"/>
                </a:rPr>
              </a:br>
              <a:r>
                <a:rPr lang="zh-TW" altLang="en-US" sz="2000" dirty="0" smtClean="0">
                  <a:latin typeface="+mj-lt"/>
                  <a:cs typeface="Georgia"/>
                </a:rPr>
                <a:t>顯示</a:t>
              </a:r>
              <a:r>
                <a:rPr lang="zh-TW" altLang="en-US" sz="2000" dirty="0" smtClean="0">
                  <a:solidFill>
                    <a:srgbClr val="0070C0"/>
                  </a:solidFill>
                  <a:latin typeface="+mj-lt"/>
                  <a:cs typeface="Georgia"/>
                </a:rPr>
                <a:t>全部</a:t>
              </a:r>
              <a:r>
                <a:rPr lang="zh-TW" altLang="en-US" sz="2000" dirty="0" smtClean="0">
                  <a:latin typeface="+mj-lt"/>
                  <a:cs typeface="Georgia"/>
                </a:rPr>
                <a:t>相似來源</a:t>
              </a:r>
              <a:endParaRPr lang="zh-TW" altLang="en-US" sz="2800" dirty="0">
                <a:latin typeface="+mj-lt"/>
                <a:ea typeface="標楷體" panose="03000509000000000000" pitchFamily="65" charset="-120"/>
              </a:endParaRPr>
            </a:p>
          </p:txBody>
        </p:sp>
        <p:cxnSp>
          <p:nvCxnSpPr>
            <p:cNvPr id="11" name="直線單箭頭接點 10"/>
            <p:cNvCxnSpPr>
              <a:endCxn id="6" idx="3"/>
            </p:cNvCxnSpPr>
            <p:nvPr/>
          </p:nvCxnSpPr>
          <p:spPr>
            <a:xfrm flipH="1">
              <a:off x="1510818" y="3129109"/>
              <a:ext cx="4907911" cy="11013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endCxn id="8" idx="3"/>
            </p:cNvCxnSpPr>
            <p:nvPr/>
          </p:nvCxnSpPr>
          <p:spPr>
            <a:xfrm flipH="1">
              <a:off x="5711033" y="3129109"/>
              <a:ext cx="1353155" cy="11491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標題 1"/>
          <p:cNvSpPr>
            <a:spLocks noGrp="1"/>
          </p:cNvSpPr>
          <p:nvPr>
            <p:ph type="title"/>
          </p:nvPr>
        </p:nvSpPr>
        <p:spPr>
          <a:xfrm>
            <a:off x="628650" y="365125"/>
            <a:ext cx="7886700" cy="1325563"/>
          </a:xfrm>
        </p:spPr>
        <p:txBody>
          <a:bodyPr/>
          <a:lstStyle/>
          <a:p>
            <a:r>
              <a:rPr lang="zh-TW" altLang="en-US" sz="3600"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文件</a:t>
            </a:r>
            <a:r>
              <a:rPr lang="zh-TW" altLang="en-US" sz="36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模式</a:t>
            </a:r>
            <a:r>
              <a:rPr lang="en-US" altLang="zh-TW" sz="36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Document Viewer(DV)</a:t>
            </a:r>
            <a:endParaRPr lang="zh-TW" altLang="en-US" sz="3600"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898591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solidFill>
                  <a:srgbClr val="0070C0"/>
                </a:solidFill>
              </a:rPr>
              <a:t>Match </a:t>
            </a:r>
            <a:r>
              <a:rPr lang="en-US" altLang="zh-TW" sz="3600" b="1" dirty="0" smtClean="0">
                <a:solidFill>
                  <a:srgbClr val="0070C0"/>
                </a:solidFill>
              </a:rPr>
              <a:t>Breakdown</a:t>
            </a:r>
            <a:r>
              <a:rPr lang="zh-TW" altLang="en-US" sz="3600" b="1" dirty="0" smtClean="0">
                <a:solidFill>
                  <a:srgbClr val="0070C0"/>
                </a:solidFill>
              </a:rPr>
              <a:t>詳列各相似</a:t>
            </a:r>
            <a:r>
              <a:rPr lang="zh-TW" altLang="en-US" sz="3600" b="1" dirty="0">
                <a:solidFill>
                  <a:srgbClr val="0070C0"/>
                </a:solidFill>
              </a:rPr>
              <a:t>來源</a:t>
            </a:r>
            <a:endParaRPr lang="zh-TW" altLang="en-US" sz="3600" dirty="0">
              <a:solidFill>
                <a:srgbClr val="0070C0"/>
              </a:solidFill>
            </a:endParaRPr>
          </a:p>
        </p:txBody>
      </p:sp>
      <p:pic>
        <p:nvPicPr>
          <p:cNvPr id="5" name="內容版面配置區 4"/>
          <p:cNvPicPr>
            <a:picLocks noGrp="1" noChangeAspect="1"/>
          </p:cNvPicPr>
          <p:nvPr>
            <p:ph idx="1"/>
          </p:nvPr>
        </p:nvPicPr>
        <p:blipFill>
          <a:blip r:embed="rId3"/>
          <a:stretch>
            <a:fillRect/>
          </a:stretch>
        </p:blipFill>
        <p:spPr>
          <a:xfrm>
            <a:off x="1455127" y="1488440"/>
            <a:ext cx="6031523" cy="1066800"/>
          </a:xfrm>
          <a:prstGeom prst="rect">
            <a:avLst/>
          </a:prstGeom>
        </p:spPr>
      </p:pic>
      <p:sp>
        <p:nvSpPr>
          <p:cNvPr id="4" name="投影片編號版面配置區 3"/>
          <p:cNvSpPr>
            <a:spLocks noGrp="1"/>
          </p:cNvSpPr>
          <p:nvPr>
            <p:ph type="sldNum" sz="quarter" idx="12"/>
          </p:nvPr>
        </p:nvSpPr>
        <p:spPr/>
        <p:txBody>
          <a:bodyPr/>
          <a:lstStyle/>
          <a:p>
            <a:fld id="{8C75ACC1-EFCB-4F07-BC82-D6CDA9F7F846}" type="slidenum">
              <a:rPr lang="zh-TW" altLang="en-US" smtClean="0"/>
              <a:pPr/>
              <a:t>29</a:t>
            </a:fld>
            <a:endParaRPr lang="en-US" altLang="zh-TW"/>
          </a:p>
        </p:txBody>
      </p:sp>
      <p:pic>
        <p:nvPicPr>
          <p:cNvPr id="6" name="圖片 5"/>
          <p:cNvPicPr>
            <a:picLocks noChangeAspect="1"/>
          </p:cNvPicPr>
          <p:nvPr/>
        </p:nvPicPr>
        <p:blipFill>
          <a:blip r:embed="rId4"/>
          <a:stretch>
            <a:fillRect/>
          </a:stretch>
        </p:blipFill>
        <p:spPr>
          <a:xfrm>
            <a:off x="2992120" y="2580799"/>
            <a:ext cx="4682511" cy="36576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向下箭號 6"/>
          <p:cNvSpPr/>
          <p:nvPr/>
        </p:nvSpPr>
        <p:spPr>
          <a:xfrm>
            <a:off x="6934200" y="2430145"/>
            <a:ext cx="471170" cy="457200"/>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2895600" y="2580799"/>
            <a:ext cx="533400" cy="391001"/>
          </a:xfrm>
          <a:prstGeom prst="ellipse">
            <a:avLst/>
          </a:prstGeom>
          <a:noFill/>
          <a:ln w="57150">
            <a:solidFill>
              <a:srgbClr val="FC1F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433553" y="2609992"/>
            <a:ext cx="2124299" cy="338554"/>
          </a:xfrm>
          <a:prstGeom prst="rect">
            <a:avLst/>
          </a:prstGeom>
        </p:spPr>
        <p:txBody>
          <a:bodyPr wrap="none">
            <a:spAutoFit/>
          </a:bodyPr>
          <a:lstStyle/>
          <a:p>
            <a:r>
              <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rPr>
              <a:t>返回</a:t>
            </a:r>
            <a:r>
              <a:rPr lang="en-US" altLang="zh-TW" sz="1600" dirty="0" smtClean="0">
                <a:latin typeface="Arial Unicode MS" panose="020B0604020202020204" pitchFamily="34" charset="-120"/>
                <a:ea typeface="Arial Unicode MS" panose="020B0604020202020204" pitchFamily="34" charset="-120"/>
                <a:cs typeface="Arial Unicode MS" panose="020B0604020202020204" pitchFamily="34" charset="-120"/>
              </a:rPr>
              <a:t>Match </a:t>
            </a:r>
            <a:r>
              <a:rPr lang="en-US" altLang="zh-TW" sz="1600" dirty="0">
                <a:latin typeface="Arial Unicode MS" panose="020B0604020202020204" pitchFamily="34" charset="-120"/>
                <a:ea typeface="Arial Unicode MS" panose="020B0604020202020204" pitchFamily="34" charset="-120"/>
                <a:cs typeface="Arial Unicode MS" panose="020B0604020202020204" pitchFamily="34" charset="-120"/>
              </a:rPr>
              <a:t>Overview </a:t>
            </a:r>
            <a:endParaRPr lang="zh-TW" altLang="en-US" sz="16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3818796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82" y="207983"/>
            <a:ext cx="7620588" cy="625475"/>
          </a:xfrm>
        </p:spPr>
        <p:txBody>
          <a:bodyPr/>
          <a:lstStyle/>
          <a:p>
            <a:r>
              <a:rPr lang="zh-TW" altLang="en-US" sz="3200" b="1" dirty="0" smtClean="0">
                <a:solidFill>
                  <a:srgbClr val="002060"/>
                </a:solidFill>
                <a:latin typeface="+mn-lt"/>
              </a:rPr>
              <a:t>學術倫理議題日趨嚴</a:t>
            </a:r>
            <a:r>
              <a:rPr lang="zh-TW" altLang="en-US" sz="3200" b="1" dirty="0">
                <a:solidFill>
                  <a:srgbClr val="002060"/>
                </a:solidFill>
                <a:latin typeface="+mn-lt"/>
              </a:rPr>
              <a:t>重</a:t>
            </a:r>
            <a:endParaRPr lang="en-US" sz="3200" b="1" dirty="0">
              <a:solidFill>
                <a:srgbClr val="002060"/>
              </a:solidFill>
              <a:latin typeface="+mn-lt"/>
            </a:endParaRPr>
          </a:p>
        </p:txBody>
      </p:sp>
      <p:sp>
        <p:nvSpPr>
          <p:cNvPr id="3" name="Content Placeholder 2"/>
          <p:cNvSpPr>
            <a:spLocks noGrp="1"/>
          </p:cNvSpPr>
          <p:nvPr>
            <p:ph idx="1"/>
          </p:nvPr>
        </p:nvSpPr>
        <p:spPr>
          <a:xfrm>
            <a:off x="294380" y="1072789"/>
            <a:ext cx="7478020" cy="938908"/>
          </a:xfrm>
        </p:spPr>
        <p:txBody>
          <a:bodyPr/>
          <a:lstStyle/>
          <a:p>
            <a:pPr marL="274320" indent="-182880">
              <a:buFont typeface="Arial"/>
              <a:buChar char="•"/>
            </a:pPr>
            <a:r>
              <a:rPr lang="zh-TW" altLang="en-US" dirty="0" smtClean="0"/>
              <a:t>因網路發達</a:t>
            </a:r>
            <a:r>
              <a:rPr lang="en-US" altLang="zh-TW" dirty="0" smtClean="0"/>
              <a:t>,</a:t>
            </a:r>
            <a:r>
              <a:rPr lang="zh-TW" altLang="en-US" dirty="0" smtClean="0"/>
              <a:t>發生不當文獻引用和抄襲調查案件日趨嚴重</a:t>
            </a:r>
            <a:endParaRPr lang="en-US" dirty="0"/>
          </a:p>
        </p:txBody>
      </p:sp>
      <p:sp>
        <p:nvSpPr>
          <p:cNvPr id="5" name="Slide Number Placeholder 4"/>
          <p:cNvSpPr>
            <a:spLocks noGrp="1"/>
          </p:cNvSpPr>
          <p:nvPr>
            <p:ph type="sldNum" sz="quarter" idx="12"/>
          </p:nvPr>
        </p:nvSpPr>
        <p:spPr/>
        <p:txBody>
          <a:bodyPr/>
          <a:lstStyle/>
          <a:p>
            <a:fld id="{6FBD850A-57EC-CF46-9A9F-8451B118305E}" type="slidenum">
              <a:rPr lang="en-US" smtClean="0"/>
              <a:pPr/>
              <a:t>3</a:t>
            </a:fld>
            <a:endParaRPr lang="en-US"/>
          </a:p>
        </p:txBody>
      </p:sp>
      <p:pic>
        <p:nvPicPr>
          <p:cNvPr id="7" name="Picture 6" descr="chart.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582" y="2057400"/>
            <a:ext cx="5589468" cy="3659567"/>
          </a:xfrm>
          <a:prstGeom prst="rect">
            <a:avLst/>
          </a:prstGeom>
          <a:effectLst>
            <a:glow rad="101600">
              <a:schemeClr val="bg1">
                <a:lumMod val="75000"/>
                <a:alpha val="75000"/>
              </a:schemeClr>
            </a:glow>
          </a:effectLst>
        </p:spPr>
      </p:pic>
      <p:sp>
        <p:nvSpPr>
          <p:cNvPr id="8" name="Content Placeholder 2"/>
          <p:cNvSpPr txBox="1">
            <a:spLocks/>
          </p:cNvSpPr>
          <p:nvPr/>
        </p:nvSpPr>
        <p:spPr>
          <a:xfrm>
            <a:off x="6115050" y="4130295"/>
            <a:ext cx="2952750" cy="1657976"/>
          </a:xfrm>
          <a:prstGeom prst="rect">
            <a:avLst/>
          </a:prstGeom>
        </p:spPr>
        <p:txBody>
          <a:bodyPr vert="horz" lIns="91440" tIns="45720" rIns="91440" bIns="45720" rtlCol="0">
            <a:noAutofit/>
          </a:bodyPr>
          <a:lstStyle/>
          <a:p>
            <a:pPr marL="274320" marR="0" lvl="0" indent="-182880" algn="l" defTabSz="457200" rtl="0" eaLnBrk="1" fontAlgn="auto" latinLnBrk="0" hangingPunct="1">
              <a:lnSpc>
                <a:spcPct val="100000"/>
              </a:lnSpc>
              <a:spcBef>
                <a:spcPct val="20000"/>
              </a:spcBef>
              <a:spcAft>
                <a:spcPts val="0"/>
              </a:spcAft>
              <a:buClrTx/>
              <a:buSzTx/>
              <a:tabLst/>
              <a:defRPr/>
            </a:pPr>
            <a:r>
              <a:rPr kumimoji="0" lang="en-US" sz="1200" b="1" i="1" u="none" strike="noStrike" kern="1200" cap="none" spc="0" normalizeH="0" baseline="0" noProof="0" dirty="0" smtClean="0">
                <a:ln>
                  <a:noFill/>
                </a:ln>
                <a:solidFill>
                  <a:schemeClr val="tx1"/>
                </a:solidFill>
                <a:effectLst/>
                <a:uLnTx/>
                <a:uFillTx/>
                <a:latin typeface="Georgia"/>
                <a:ea typeface="+mn-ea"/>
                <a:cs typeface="Georgia"/>
              </a:rPr>
              <a:t>Rise of the Retractions</a:t>
            </a:r>
          </a:p>
          <a:p>
            <a:pPr marL="274320" marR="0" lvl="0" indent="-182880" algn="l" defTabSz="457200" rtl="0" eaLnBrk="1" fontAlgn="auto" latinLnBrk="0" hangingPunct="1">
              <a:lnSpc>
                <a:spcPct val="100000"/>
              </a:lnSpc>
              <a:spcBef>
                <a:spcPct val="20000"/>
              </a:spcBef>
              <a:spcAft>
                <a:spcPts val="0"/>
              </a:spcAft>
              <a:buClrTx/>
              <a:buSzTx/>
              <a:tabLst/>
              <a:defRPr/>
            </a:pPr>
            <a:endParaRPr lang="en-US" sz="1200" i="1" dirty="0" smtClean="0">
              <a:latin typeface="Georgia"/>
              <a:cs typeface="Georgia"/>
            </a:endParaRPr>
          </a:p>
          <a:p>
            <a:pPr marL="274320" marR="0" lvl="0" indent="-182880" algn="l" defTabSz="457200" rtl="0" eaLnBrk="1" fontAlgn="auto" latinLnBrk="0" hangingPunct="1">
              <a:lnSpc>
                <a:spcPct val="100000"/>
              </a:lnSpc>
              <a:spcBef>
                <a:spcPct val="20000"/>
              </a:spcBef>
              <a:spcAft>
                <a:spcPts val="0"/>
              </a:spcAft>
              <a:buClrTx/>
              <a:buSzTx/>
              <a:tabLst/>
              <a:defRPr/>
            </a:pPr>
            <a:r>
              <a:rPr kumimoji="0" lang="en-US" sz="1200" b="0" i="1" u="none" strike="noStrike" kern="1200" cap="none" spc="0" normalizeH="0" baseline="0" noProof="0" dirty="0" smtClean="0">
                <a:ln>
                  <a:noFill/>
                </a:ln>
                <a:solidFill>
                  <a:schemeClr val="tx1"/>
                </a:solidFill>
                <a:effectLst/>
                <a:uLnTx/>
                <a:uFillTx/>
                <a:latin typeface="Georgia"/>
                <a:ea typeface="+mn-ea"/>
                <a:cs typeface="Georgia"/>
              </a:rPr>
              <a:t>Van</a:t>
            </a:r>
            <a:r>
              <a:rPr kumimoji="0" lang="en-US" sz="1200" b="0" i="1" u="none" strike="noStrike" kern="1200" cap="none" spc="0" normalizeH="0" noProof="0" dirty="0" smtClean="0">
                <a:ln>
                  <a:noFill/>
                </a:ln>
                <a:solidFill>
                  <a:schemeClr val="tx1"/>
                </a:solidFill>
                <a:effectLst/>
                <a:uLnTx/>
                <a:uFillTx/>
                <a:latin typeface="Georgia"/>
                <a:ea typeface="+mn-ea"/>
                <a:cs typeface="Georgia"/>
              </a:rPr>
              <a:t> </a:t>
            </a:r>
            <a:r>
              <a:rPr kumimoji="0" lang="en-US" sz="1200" b="0" i="1" u="none" strike="noStrike" kern="1200" cap="none" spc="0" normalizeH="0" noProof="0" dirty="0" err="1" smtClean="0">
                <a:ln>
                  <a:noFill/>
                </a:ln>
                <a:solidFill>
                  <a:schemeClr val="tx1"/>
                </a:solidFill>
                <a:effectLst/>
                <a:uLnTx/>
                <a:uFillTx/>
                <a:latin typeface="Georgia"/>
                <a:ea typeface="+mn-ea"/>
                <a:cs typeface="Georgia"/>
              </a:rPr>
              <a:t>Noorden</a:t>
            </a:r>
            <a:r>
              <a:rPr kumimoji="0" lang="en-US" sz="1200" b="0" i="1" u="none" strike="noStrike" kern="1200" cap="none" spc="0" normalizeH="0" noProof="0" dirty="0" smtClean="0">
                <a:ln>
                  <a:noFill/>
                </a:ln>
                <a:solidFill>
                  <a:schemeClr val="tx1"/>
                </a:solidFill>
                <a:effectLst/>
                <a:uLnTx/>
                <a:uFillTx/>
                <a:latin typeface="Georgia"/>
                <a:ea typeface="+mn-ea"/>
                <a:cs typeface="Georgia"/>
              </a:rPr>
              <a:t>. “Science publishing: The trouble with retractions” October 5, 2011. Nature. </a:t>
            </a:r>
            <a:r>
              <a:rPr kumimoji="0" lang="en-US" sz="1200" b="0" i="1" u="none" strike="noStrike" kern="1200" cap="none" spc="0" normalizeH="0" noProof="0" dirty="0" smtClean="0">
                <a:ln>
                  <a:noFill/>
                </a:ln>
                <a:solidFill>
                  <a:schemeClr val="tx1"/>
                </a:solidFill>
                <a:effectLst/>
                <a:uLnTx/>
                <a:uFillTx/>
                <a:latin typeface="Georgia"/>
                <a:ea typeface="+mn-ea"/>
                <a:cs typeface="Georgia"/>
                <a:hlinkClick r:id="rId3"/>
              </a:rPr>
              <a:t>http://www.nature.com/news/2011/111005/full/478026a.html</a:t>
            </a:r>
            <a:r>
              <a:rPr kumimoji="0" lang="en-US" sz="1200" b="0" i="1" u="none" strike="noStrike" kern="1200" cap="none" spc="0" normalizeH="0" noProof="0" dirty="0" smtClean="0">
                <a:ln>
                  <a:noFill/>
                </a:ln>
                <a:solidFill>
                  <a:schemeClr val="tx1"/>
                </a:solidFill>
                <a:effectLst/>
                <a:uLnTx/>
                <a:uFillTx/>
                <a:latin typeface="Georgia"/>
                <a:ea typeface="+mn-ea"/>
                <a:cs typeface="Georgia"/>
              </a:rPr>
              <a:t> </a:t>
            </a:r>
          </a:p>
        </p:txBody>
      </p:sp>
    </p:spTree>
    <p:extLst>
      <p:ext uri="{BB962C8B-B14F-4D97-AF65-F5344CB8AC3E}">
        <p14:creationId xmlns:p14="http://schemas.microsoft.com/office/powerpoint/2010/main" val="2927575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5883" y="365125"/>
            <a:ext cx="7886700" cy="549275"/>
          </a:xfrm>
        </p:spPr>
        <p:txBody>
          <a:bodyPr/>
          <a:lstStyle/>
          <a:p>
            <a:r>
              <a:rPr lang="zh-TW" altLang="en-US" sz="3600" b="1" dirty="0" smtClean="0">
                <a:solidFill>
                  <a:srgbClr val="0070C0"/>
                </a:solidFill>
              </a:rPr>
              <a:t>排除特定單一相似來源</a:t>
            </a:r>
            <a:endParaRPr lang="zh-TW" altLang="en-US" sz="3600" dirty="0">
              <a:solidFill>
                <a:srgbClr val="0070C0"/>
              </a:solidFill>
            </a:endParaRP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8C75ACC1-EFCB-4F07-BC82-D6CDA9F7F846}" type="slidenum">
              <a:rPr lang="zh-TW" altLang="en-US" smtClean="0"/>
              <a:pPr/>
              <a:t>30</a:t>
            </a:fld>
            <a:endParaRPr lang="en-US" altLang="zh-TW"/>
          </a:p>
        </p:txBody>
      </p:sp>
      <p:pic>
        <p:nvPicPr>
          <p:cNvPr id="5" name="內容版面配置區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91734" y="1081405"/>
            <a:ext cx="8887838" cy="448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圓角矩形 5"/>
          <p:cNvSpPr/>
          <p:nvPr/>
        </p:nvSpPr>
        <p:spPr>
          <a:xfrm>
            <a:off x="8753732" y="1612440"/>
            <a:ext cx="225840" cy="2131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9233" y="3510527"/>
            <a:ext cx="2181286" cy="334747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向右箭號 8"/>
          <p:cNvSpPr/>
          <p:nvPr/>
        </p:nvSpPr>
        <p:spPr>
          <a:xfrm flipH="1">
            <a:off x="6254340" y="5001678"/>
            <a:ext cx="616184" cy="475866"/>
          </a:xfrm>
          <a:prstGeom prst="righ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97258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86536" y="533400"/>
            <a:ext cx="7886700" cy="701675"/>
          </a:xfrm>
        </p:spPr>
        <p:txBody>
          <a:bodyPr/>
          <a:lstStyle/>
          <a:p>
            <a:r>
              <a:rPr lang="zh-TW" altLang="en-US" sz="3600" b="1" dirty="0" smtClean="0">
                <a:solidFill>
                  <a:srgbClr val="0070C0"/>
                </a:solidFill>
              </a:rPr>
              <a:t>還原曾排除的相似來源</a:t>
            </a:r>
            <a:r>
              <a:rPr lang="en-US" altLang="zh-TW" b="1" dirty="0">
                <a:solidFill>
                  <a:srgbClr val="0070C0"/>
                </a:solidFill>
              </a:rPr>
              <a:t>	</a:t>
            </a:r>
            <a:endParaRPr lang="zh-TW" altLang="en-US" b="1" dirty="0">
              <a:solidFill>
                <a:srgbClr val="0070C0"/>
              </a:solidFill>
            </a:endParaRPr>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a:xfrm>
            <a:off x="6362700" y="5915011"/>
            <a:ext cx="2057400" cy="365125"/>
          </a:xfrm>
        </p:spPr>
        <p:txBody>
          <a:bodyPr/>
          <a:lstStyle/>
          <a:p>
            <a:fld id="{8C75ACC1-EFCB-4F07-BC82-D6CDA9F7F846}" type="slidenum">
              <a:rPr lang="zh-TW" altLang="en-US" smtClean="0"/>
              <a:pPr/>
              <a:t>31</a:t>
            </a:fld>
            <a:endParaRPr lang="en-US" altLang="zh-TW"/>
          </a:p>
        </p:txBody>
      </p:sp>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536" y="1414462"/>
            <a:ext cx="8570928" cy="4686287"/>
          </a:xfrm>
          <a:prstGeom prst="rect">
            <a:avLst/>
          </a:prstGeom>
        </p:spPr>
      </p:pic>
      <p:sp>
        <p:nvSpPr>
          <p:cNvPr id="7" name="圓角矩形 6"/>
          <p:cNvSpPr/>
          <p:nvPr/>
        </p:nvSpPr>
        <p:spPr>
          <a:xfrm>
            <a:off x="6903720" y="5867400"/>
            <a:ext cx="381000" cy="309563"/>
          </a:xfrm>
          <a:prstGeom prst="roundRect">
            <a:avLst/>
          </a:prstGeom>
          <a:noFill/>
          <a:ln w="38100">
            <a:solidFill>
              <a:srgbClr val="FC1F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6477000" y="5510503"/>
            <a:ext cx="2380464" cy="280684"/>
          </a:xfrm>
          <a:prstGeom prst="roundRect">
            <a:avLst/>
          </a:prstGeom>
          <a:noFill/>
          <a:ln w="38100">
            <a:solidFill>
              <a:srgbClr val="FC1F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11078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5"/>
            <a:ext cx="7886700" cy="833755"/>
          </a:xfrm>
        </p:spPr>
        <p:txBody>
          <a:bodyPr/>
          <a:lstStyle/>
          <a:p>
            <a:r>
              <a:rPr lang="zh-TW" altLang="en-US" sz="3600" b="1" dirty="0" smtClean="0">
                <a:solidFill>
                  <a:srgbClr val="0070C0"/>
                </a:solidFill>
              </a:rPr>
              <a:t>篩選設定</a:t>
            </a:r>
            <a:endParaRPr lang="en-US" altLang="zh-TW" sz="3600" b="1" dirty="0">
              <a:solidFill>
                <a:srgbClr val="0070C0"/>
              </a:solidFill>
            </a:endParaRPr>
          </a:p>
        </p:txBody>
      </p:sp>
      <p:sp>
        <p:nvSpPr>
          <p:cNvPr id="4" name="投影片編號版面配置區 3"/>
          <p:cNvSpPr>
            <a:spLocks noGrp="1"/>
          </p:cNvSpPr>
          <p:nvPr>
            <p:ph type="sldNum" sz="quarter" idx="12"/>
          </p:nvPr>
        </p:nvSpPr>
        <p:spPr/>
        <p:txBody>
          <a:bodyPr/>
          <a:lstStyle/>
          <a:p>
            <a:fld id="{8C75ACC1-EFCB-4F07-BC82-D6CDA9F7F846}" type="slidenum">
              <a:rPr lang="zh-TW" altLang="en-US" smtClean="0"/>
              <a:pPr/>
              <a:t>32</a:t>
            </a:fld>
            <a:endParaRPr lang="en-US" altLang="zh-TW"/>
          </a:p>
        </p:txBody>
      </p:sp>
      <p:pic>
        <p:nvPicPr>
          <p:cNvPr id="5" name="內容版面配置區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19933" y="1371600"/>
            <a:ext cx="7421055" cy="4856480"/>
          </a:xfrm>
          <a:prstGeom prst="rect">
            <a:avLst/>
          </a:prstGeom>
        </p:spPr>
      </p:pic>
      <p:sp>
        <p:nvSpPr>
          <p:cNvPr id="6" name="圓角矩形 5"/>
          <p:cNvSpPr/>
          <p:nvPr/>
        </p:nvSpPr>
        <p:spPr>
          <a:xfrm>
            <a:off x="4343400" y="1981200"/>
            <a:ext cx="3733800" cy="2895600"/>
          </a:xfrm>
          <a:prstGeom prst="roundRect">
            <a:avLst/>
          </a:prstGeom>
          <a:noFill/>
          <a:ln w="57150">
            <a:solidFill>
              <a:srgbClr val="FC1F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flipH="1">
            <a:off x="6781800" y="5554345"/>
            <a:ext cx="304800" cy="30480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4876800" y="5843905"/>
            <a:ext cx="381000" cy="360680"/>
          </a:xfrm>
          <a:prstGeom prst="ellipse">
            <a:avLst/>
          </a:prstGeom>
          <a:noFill/>
          <a:ln w="28575">
            <a:solidFill>
              <a:srgbClr val="FC1F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1091" y="2286000"/>
            <a:ext cx="499897" cy="685800"/>
          </a:xfrm>
          <a:prstGeom prst="rect">
            <a:avLst/>
          </a:prstGeom>
        </p:spPr>
      </p:pic>
    </p:spTree>
    <p:extLst>
      <p:ext uri="{BB962C8B-B14F-4D97-AF65-F5344CB8AC3E}">
        <p14:creationId xmlns:p14="http://schemas.microsoft.com/office/powerpoint/2010/main" val="1608103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5"/>
            <a:ext cx="7886700" cy="534353"/>
          </a:xfrm>
        </p:spPr>
        <p:txBody>
          <a:bodyPr/>
          <a:lstStyle/>
          <a:p>
            <a:r>
              <a:rPr lang="zh-TW" altLang="en-US" sz="3600" b="1" dirty="0" smtClean="0">
                <a:solidFill>
                  <a:srgbClr val="0070C0"/>
                </a:solidFill>
              </a:rPr>
              <a:t>選擇純文字報告模式</a:t>
            </a:r>
            <a:r>
              <a:rPr lang="en-US" altLang="zh-TW" sz="3600" b="1" dirty="0" smtClean="0">
                <a:solidFill>
                  <a:srgbClr val="0070C0"/>
                </a:solidFill>
              </a:rPr>
              <a:t>Text </a:t>
            </a:r>
            <a:r>
              <a:rPr lang="en-US" altLang="zh-TW" sz="3600" b="1" dirty="0">
                <a:solidFill>
                  <a:srgbClr val="0070C0"/>
                </a:solidFill>
              </a:rPr>
              <a:t>Only Report </a:t>
            </a:r>
            <a:endParaRPr lang="zh-TW" altLang="en-US" sz="3600" dirty="0">
              <a:solidFill>
                <a:srgbClr val="0070C0"/>
              </a:solidFill>
            </a:endParaRPr>
          </a:p>
        </p:txBody>
      </p:sp>
      <p:sp>
        <p:nvSpPr>
          <p:cNvPr id="4" name="投影片編號版面配置區 3"/>
          <p:cNvSpPr>
            <a:spLocks noGrp="1"/>
          </p:cNvSpPr>
          <p:nvPr>
            <p:ph type="sldNum" sz="quarter" idx="12"/>
          </p:nvPr>
        </p:nvSpPr>
        <p:spPr/>
        <p:txBody>
          <a:bodyPr/>
          <a:lstStyle/>
          <a:p>
            <a:fld id="{8C75ACC1-EFCB-4F07-BC82-D6CDA9F7F846}" type="slidenum">
              <a:rPr lang="zh-TW" altLang="en-US" smtClean="0"/>
              <a:pPr/>
              <a:t>33</a:t>
            </a:fld>
            <a:endParaRPr lang="en-US" altLang="zh-TW"/>
          </a:p>
        </p:txBody>
      </p:sp>
      <p:grpSp>
        <p:nvGrpSpPr>
          <p:cNvPr id="3" name="群組 2"/>
          <p:cNvGrpSpPr/>
          <p:nvPr/>
        </p:nvGrpSpPr>
        <p:grpSpPr>
          <a:xfrm>
            <a:off x="628650" y="1078865"/>
            <a:ext cx="8052262" cy="958532"/>
            <a:chOff x="628650" y="1078865"/>
            <a:chExt cx="8052262" cy="958532"/>
          </a:xfrm>
        </p:grpSpPr>
        <p:pic>
          <p:nvPicPr>
            <p:cNvPr id="5" name="圖片 4"/>
            <p:cNvPicPr>
              <a:picLocks noChangeAspect="1"/>
            </p:cNvPicPr>
            <p:nvPr/>
          </p:nvPicPr>
          <p:blipFill>
            <a:blip r:embed="rId3"/>
            <a:stretch>
              <a:fillRect/>
            </a:stretch>
          </p:blipFill>
          <p:spPr>
            <a:xfrm>
              <a:off x="628650" y="1078865"/>
              <a:ext cx="8052262" cy="9144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矩形 6"/>
            <p:cNvSpPr/>
            <p:nvPr/>
          </p:nvSpPr>
          <p:spPr>
            <a:xfrm>
              <a:off x="5892800" y="1275397"/>
              <a:ext cx="2265680" cy="762000"/>
            </a:xfrm>
            <a:prstGeom prst="rect">
              <a:avLst/>
            </a:prstGeom>
            <a:noFill/>
            <a:ln w="57150">
              <a:solidFill>
                <a:srgbClr val="FC1F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向下箭號 10"/>
          <p:cNvSpPr/>
          <p:nvPr/>
        </p:nvSpPr>
        <p:spPr>
          <a:xfrm>
            <a:off x="6832600" y="1909906"/>
            <a:ext cx="552450" cy="544010"/>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 name="群組 5"/>
          <p:cNvGrpSpPr/>
          <p:nvPr/>
        </p:nvGrpSpPr>
        <p:grpSpPr>
          <a:xfrm>
            <a:off x="187960" y="2444733"/>
            <a:ext cx="8954368" cy="3911617"/>
            <a:chOff x="187960" y="2444733"/>
            <a:chExt cx="8954368" cy="3911617"/>
          </a:xfrm>
        </p:grpSpPr>
        <p:pic>
          <p:nvPicPr>
            <p:cNvPr id="9" name="圖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868" y="2444733"/>
              <a:ext cx="8135043" cy="3848150"/>
            </a:xfrm>
            <a:prstGeom prst="rect">
              <a:avLst/>
            </a:prstGeom>
            <a:ln>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2" name="文字方塊 2"/>
            <p:cNvSpPr txBox="1">
              <a:spLocks noChangeArrowheads="1"/>
            </p:cNvSpPr>
            <p:nvPr/>
          </p:nvSpPr>
          <p:spPr bwMode="auto">
            <a:xfrm>
              <a:off x="4921830" y="2546807"/>
              <a:ext cx="2133600" cy="346249"/>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68580" tIns="34290" rIns="68580" bIns="34290" numCol="1" anchor="t" anchorCtr="0" compatLnSpc="1">
              <a:prstTxWarp prst="textNoShape">
                <a:avLst/>
              </a:prstTxWarp>
              <a:spAutoFit/>
            </a:bodyPr>
            <a:lstStyle/>
            <a:p>
              <a:pPr algn="ctr" defTabSz="685800"/>
              <a:r>
                <a:rPr lang="zh-TW" altLang="en-US" sz="1800" b="1" dirty="0" smtClean="0">
                  <a:latin typeface="標楷體" panose="03000509000000000000" pitchFamily="65" charset="-120"/>
                  <a:ea typeface="標楷體" panose="03000509000000000000" pitchFamily="65" charset="-120"/>
                  <a:cs typeface="F6"/>
                </a:rPr>
                <a:t>上傳文章相關資訊</a:t>
              </a:r>
              <a:endParaRPr lang="zh-TW" altLang="zh-TW" sz="1800" dirty="0"/>
            </a:p>
          </p:txBody>
        </p:sp>
        <p:sp>
          <p:nvSpPr>
            <p:cNvPr id="13" name="文字方塊 2"/>
            <p:cNvSpPr txBox="1">
              <a:spLocks noChangeArrowheads="1"/>
            </p:cNvSpPr>
            <p:nvPr/>
          </p:nvSpPr>
          <p:spPr bwMode="auto">
            <a:xfrm>
              <a:off x="187960" y="4219950"/>
              <a:ext cx="1559977" cy="377026"/>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68580" tIns="34290" rIns="68580" bIns="34290" numCol="1" anchor="t" anchorCtr="0" compatLnSpc="1">
              <a:prstTxWarp prst="textNoShape">
                <a:avLst/>
              </a:prstTxWarp>
              <a:spAutoFit/>
            </a:bodyPr>
            <a:lstStyle/>
            <a:p>
              <a:pPr algn="ctr" defTabSz="685800"/>
              <a:r>
                <a:rPr lang="zh-TW" altLang="en-US" sz="2000" b="1" dirty="0" smtClean="0">
                  <a:latin typeface="標楷體" panose="03000509000000000000" pitchFamily="65" charset="-120"/>
                  <a:ea typeface="標楷體" panose="03000509000000000000" pitchFamily="65" charset="-120"/>
                  <a:cs typeface="F6"/>
                </a:rPr>
                <a:t>上傳的原文</a:t>
              </a:r>
              <a:endParaRPr lang="zh-TW" altLang="zh-TW" sz="2000" dirty="0"/>
            </a:p>
          </p:txBody>
        </p:sp>
        <p:sp>
          <p:nvSpPr>
            <p:cNvPr id="14" name="Text Box 8"/>
            <p:cNvSpPr txBox="1">
              <a:spLocks noChangeArrowheads="1"/>
            </p:cNvSpPr>
            <p:nvPr/>
          </p:nvSpPr>
          <p:spPr bwMode="auto">
            <a:xfrm>
              <a:off x="7045960" y="4449006"/>
              <a:ext cx="1178489" cy="346249"/>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68580" tIns="34290" rIns="68580" bIns="34290" numCol="1" anchor="t" anchorCtr="0" compatLnSpc="1">
              <a:prstTxWarp prst="textNoShape">
                <a:avLst/>
              </a:prstTxWarp>
              <a:spAutoFit/>
            </a:bodyPr>
            <a:lstStyle/>
            <a:p>
              <a:pPr algn="ctr" defTabSz="685800"/>
              <a:r>
                <a:rPr lang="zh-TW" altLang="en-US" sz="1800" b="1" dirty="0" smtClean="0">
                  <a:latin typeface="標楷體" panose="03000509000000000000" pitchFamily="65" charset="-120"/>
                  <a:ea typeface="標楷體" panose="03000509000000000000" pitchFamily="65" charset="-120"/>
                  <a:cs typeface="F6"/>
                </a:rPr>
                <a:t>相似來源</a:t>
              </a:r>
              <a:endParaRPr lang="zh-TW" altLang="zh-TW" sz="1800" dirty="0"/>
            </a:p>
          </p:txBody>
        </p:sp>
        <p:sp>
          <p:nvSpPr>
            <p:cNvPr id="15" name="文字方塊 14"/>
            <p:cNvSpPr txBox="1"/>
            <p:nvPr/>
          </p:nvSpPr>
          <p:spPr>
            <a:xfrm>
              <a:off x="2590800" y="2980010"/>
              <a:ext cx="1421246" cy="369332"/>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zh-TW" altLang="en-US" sz="1800" b="1" dirty="0" smtClean="0">
                  <a:latin typeface="標楷體" panose="03000509000000000000" pitchFamily="65" charset="-120"/>
                  <a:ea typeface="標楷體" panose="03000509000000000000" pitchFamily="65" charset="-120"/>
                  <a:cs typeface="Arial Unicode MS" panose="020B0604020202020204" pitchFamily="34" charset="-120"/>
                </a:rPr>
                <a:t>篩選工具列</a:t>
              </a:r>
              <a:endParaRPr lang="zh-TW" altLang="en-US" sz="1800" b="1" dirty="0">
                <a:latin typeface="標楷體" panose="03000509000000000000" pitchFamily="65" charset="-120"/>
                <a:ea typeface="標楷體" panose="03000509000000000000" pitchFamily="65" charset="-120"/>
                <a:cs typeface="Arial Unicode MS" panose="020B0604020202020204" pitchFamily="34" charset="-120"/>
              </a:endParaRPr>
            </a:p>
          </p:txBody>
        </p:sp>
        <p:sp>
          <p:nvSpPr>
            <p:cNvPr id="16" name="橢圓 15"/>
            <p:cNvSpPr/>
            <p:nvPr/>
          </p:nvSpPr>
          <p:spPr>
            <a:xfrm>
              <a:off x="8243499" y="5638800"/>
              <a:ext cx="290901"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7306569" y="6017796"/>
              <a:ext cx="1835759" cy="338554"/>
            </a:xfrm>
            <a:prstGeom prst="rect">
              <a:avLst/>
            </a:prstGeom>
            <a:solidFill>
              <a:srgbClr val="FFFF6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zh-TW" altLang="en-US" sz="1600" b="1" i="0" strike="noStrike" baseline="0" dirty="0" smtClean="0">
                  <a:latin typeface="標楷體" panose="03000509000000000000" pitchFamily="65" charset="-120"/>
                  <a:ea typeface="標楷體" panose="03000509000000000000" pitchFamily="65" charset="-120"/>
                </a:rPr>
                <a:t>排除單一相似來源</a:t>
              </a:r>
              <a:endParaRPr lang="zh-TW" altLang="en-US" sz="1600" dirty="0">
                <a:latin typeface="標楷體" panose="03000509000000000000" pitchFamily="65" charset="-120"/>
                <a:ea typeface="標楷體" panose="03000509000000000000" pitchFamily="65" charset="-120"/>
              </a:endParaRPr>
            </a:p>
          </p:txBody>
        </p:sp>
        <p:sp>
          <p:nvSpPr>
            <p:cNvPr id="18" name="圓角矩形 17"/>
            <p:cNvSpPr/>
            <p:nvPr/>
          </p:nvSpPr>
          <p:spPr>
            <a:xfrm>
              <a:off x="4114800" y="3072343"/>
              <a:ext cx="3910731" cy="2769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45976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70" y="365086"/>
            <a:ext cx="5971997" cy="531514"/>
          </a:xfrm>
        </p:spPr>
        <p:txBody>
          <a:bodyPr>
            <a:noAutofit/>
          </a:bodyPr>
          <a:lstStyle/>
          <a:p>
            <a:r>
              <a:rPr lang="zh-TW" altLang="en-US" sz="3600" dirty="0" smtClean="0">
                <a:solidFill>
                  <a:srgbClr val="0070C0"/>
                </a:solidFill>
                <a:latin typeface="+mn-lt"/>
              </a:rPr>
              <a:t>純文字報告</a:t>
            </a:r>
            <a:endParaRPr lang="en-US" sz="3600" dirty="0">
              <a:solidFill>
                <a:srgbClr val="0070C0"/>
              </a:solidFill>
              <a:latin typeface="+mn-lt"/>
            </a:endParaRPr>
          </a:p>
        </p:txBody>
      </p:sp>
      <p:sp>
        <p:nvSpPr>
          <p:cNvPr id="3" name="Content Placeholder 2"/>
          <p:cNvSpPr>
            <a:spLocks noGrp="1"/>
          </p:cNvSpPr>
          <p:nvPr>
            <p:ph idx="1"/>
          </p:nvPr>
        </p:nvSpPr>
        <p:spPr>
          <a:xfrm>
            <a:off x="357681" y="890211"/>
            <a:ext cx="7555263" cy="308252"/>
          </a:xfrm>
        </p:spPr>
        <p:txBody>
          <a:bodyPr>
            <a:noAutofit/>
          </a:bodyPr>
          <a:lstStyle/>
          <a:p>
            <a:r>
              <a:rPr lang="zh-TW" altLang="en-US" sz="2000" dirty="0" smtClean="0">
                <a:latin typeface="Arial Unicode MS" panose="020B0604020202020204" pitchFamily="34" charset="-120"/>
                <a:ea typeface="Arial Unicode MS" panose="020B0604020202020204" pitchFamily="34" charset="-120"/>
                <a:cs typeface="Arial Unicode MS" panose="020B0604020202020204" pitchFamily="34" charset="-120"/>
              </a:rPr>
              <a:t>四種瀏覽報告方式</a:t>
            </a:r>
            <a:endParaRPr lang="en-US" sz="20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5" name="Slide Number Placeholder 4"/>
          <p:cNvSpPr>
            <a:spLocks noGrp="1"/>
          </p:cNvSpPr>
          <p:nvPr>
            <p:ph type="sldNum" sz="quarter" idx="12"/>
          </p:nvPr>
        </p:nvSpPr>
        <p:spPr/>
        <p:txBody>
          <a:bodyPr/>
          <a:lstStyle/>
          <a:p>
            <a:fld id="{6FBD850A-57EC-CF46-9A9F-8451B118305E}" type="slidenum">
              <a:rPr lang="en-US" smtClean="0"/>
              <a:pPr/>
              <a:t>34</a:t>
            </a:fld>
            <a:endParaRPr lang="en-US"/>
          </a:p>
        </p:txBody>
      </p:sp>
      <p:pic>
        <p:nvPicPr>
          <p:cNvPr id="13" name="Picture 12" descr="similarity-repo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002" y="2032000"/>
            <a:ext cx="3757715" cy="1854200"/>
          </a:xfrm>
          <a:prstGeom prst="rect">
            <a:avLst/>
          </a:prstGeom>
          <a:effectLst>
            <a:glow rad="101600">
              <a:schemeClr val="bg1">
                <a:lumMod val="75000"/>
                <a:alpha val="75000"/>
              </a:schemeClr>
            </a:glow>
          </a:effectLst>
        </p:spPr>
      </p:pic>
      <p:pic>
        <p:nvPicPr>
          <p:cNvPr id="14" name="Picture 13" descr="content-tracking-repor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2816" y="1991360"/>
            <a:ext cx="3727349" cy="1935480"/>
          </a:xfrm>
          <a:prstGeom prst="rect">
            <a:avLst/>
          </a:prstGeom>
          <a:effectLst>
            <a:glow rad="101600">
              <a:schemeClr val="bg1">
                <a:lumMod val="75000"/>
                <a:alpha val="75000"/>
              </a:schemeClr>
            </a:glow>
          </a:effectLst>
        </p:spPr>
      </p:pic>
      <p:pic>
        <p:nvPicPr>
          <p:cNvPr id="15" name="Picture 14" descr="largest-matches-report.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001" y="4485836"/>
            <a:ext cx="3757715" cy="1944552"/>
          </a:xfrm>
          <a:prstGeom prst="rect">
            <a:avLst/>
          </a:prstGeom>
          <a:effectLst>
            <a:glow rad="101600">
              <a:schemeClr val="bg1">
                <a:lumMod val="75000"/>
                <a:alpha val="75000"/>
              </a:schemeClr>
            </a:glow>
          </a:effectLst>
        </p:spPr>
      </p:pic>
      <p:pic>
        <p:nvPicPr>
          <p:cNvPr id="16" name="Picture 15" descr="summary-report.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87736" y="4560079"/>
            <a:ext cx="3732429" cy="1928313"/>
          </a:xfrm>
          <a:prstGeom prst="rect">
            <a:avLst/>
          </a:prstGeom>
          <a:effectLst>
            <a:glow rad="101600">
              <a:schemeClr val="bg1">
                <a:lumMod val="75000"/>
                <a:alpha val="75000"/>
              </a:schemeClr>
            </a:glow>
          </a:effectLst>
        </p:spPr>
      </p:pic>
      <p:sp>
        <p:nvSpPr>
          <p:cNvPr id="17" name="Content Placeholder 2"/>
          <p:cNvSpPr txBox="1">
            <a:spLocks/>
          </p:cNvSpPr>
          <p:nvPr/>
        </p:nvSpPr>
        <p:spPr>
          <a:xfrm>
            <a:off x="259469" y="1574800"/>
            <a:ext cx="4541131" cy="330200"/>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200" b="1" i="1" u="none" strike="noStrike" kern="1200" cap="none" spc="0" normalizeH="0" baseline="0" noProof="0" dirty="0" smtClean="0">
                <a:ln>
                  <a:noFill/>
                </a:ln>
                <a:solidFill>
                  <a:srgbClr val="FF66CC"/>
                </a:solidFill>
                <a:effectLst/>
                <a:uLnTx/>
                <a:uFillTx/>
                <a:latin typeface="Georgia"/>
                <a:ea typeface="+mn-ea"/>
                <a:cs typeface="Georgia"/>
              </a:rPr>
              <a:t>Similarity Report </a:t>
            </a:r>
            <a:r>
              <a:rPr kumimoji="0" lang="en-US" sz="1200" b="1" i="1" u="none" strike="noStrike" kern="1200" cap="none" spc="0" normalizeH="0" baseline="0" noProof="0" dirty="0" smtClean="0">
                <a:ln>
                  <a:noFill/>
                </a:ln>
                <a:solidFill>
                  <a:schemeClr val="tx1"/>
                </a:solidFill>
                <a:effectLst/>
                <a:uLnTx/>
                <a:uFillTx/>
                <a:latin typeface="Georgia"/>
                <a:ea typeface="+mn-ea"/>
                <a:cs typeface="Georgia"/>
              </a:rPr>
              <a:t>– </a:t>
            </a:r>
            <a:r>
              <a:rPr kumimoji="0" lang="zh-TW" altLang="en-US" sz="1200" b="1" i="1" u="none" strike="noStrike" kern="1200" cap="none" spc="0" normalizeH="0" baseline="0" noProof="0" dirty="0" smtClean="0">
                <a:ln>
                  <a:noFill/>
                </a:ln>
                <a:solidFill>
                  <a:schemeClr val="tx1"/>
                </a:solidFill>
                <a:effectLst/>
                <a:uLnTx/>
                <a:uFillTx/>
                <a:latin typeface="Georgia"/>
                <a:ea typeface="+mn-ea"/>
                <a:cs typeface="Georgia"/>
              </a:rPr>
              <a:t>顯示</a:t>
            </a:r>
            <a:r>
              <a:rPr kumimoji="0" lang="en-US" altLang="zh-TW" sz="1200" b="1" i="1" u="none" strike="noStrike" kern="1200" cap="none" spc="0" normalizeH="0" baseline="0" noProof="0" dirty="0" smtClean="0">
                <a:ln>
                  <a:noFill/>
                </a:ln>
                <a:solidFill>
                  <a:schemeClr val="tx1"/>
                </a:solidFill>
                <a:effectLst/>
                <a:uLnTx/>
                <a:uFillTx/>
                <a:latin typeface="Georgia"/>
                <a:ea typeface="+mn-ea"/>
                <a:cs typeface="Georgia"/>
              </a:rPr>
              <a:t>‘</a:t>
            </a:r>
            <a:r>
              <a:rPr lang="zh-TW" altLang="en-US" sz="1200" b="1" i="1" dirty="0" smtClean="0">
                <a:latin typeface="Georgia"/>
                <a:ea typeface="+mn-ea"/>
                <a:cs typeface="Georgia"/>
              </a:rPr>
              <a:t>相似</a:t>
            </a:r>
            <a:r>
              <a:rPr kumimoji="0" lang="zh-TW" altLang="en-US" sz="1200" b="1" i="1" u="none" strike="noStrike" kern="1200" cap="none" spc="0" normalizeH="0" baseline="0" noProof="0" dirty="0" smtClean="0">
                <a:ln>
                  <a:noFill/>
                </a:ln>
                <a:solidFill>
                  <a:schemeClr val="tx1"/>
                </a:solidFill>
                <a:effectLst/>
                <a:uLnTx/>
                <a:uFillTx/>
                <a:latin typeface="Georgia"/>
                <a:ea typeface="+mn-ea"/>
                <a:cs typeface="Georgia"/>
              </a:rPr>
              <a:t>性最佳的出處來源</a:t>
            </a:r>
            <a:r>
              <a:rPr kumimoji="0" lang="en-US" sz="1200" b="1" i="1" u="none" strike="noStrike" kern="1200" cap="none" spc="0" normalizeH="0" noProof="0" dirty="0" smtClean="0">
                <a:ln>
                  <a:noFill/>
                </a:ln>
                <a:solidFill>
                  <a:schemeClr val="tx1"/>
                </a:solidFill>
                <a:effectLst/>
                <a:uLnTx/>
                <a:uFillTx/>
                <a:latin typeface="Georgia"/>
                <a:ea typeface="+mn-ea"/>
                <a:cs typeface="Georgia"/>
              </a:rPr>
              <a:t>.</a:t>
            </a:r>
            <a:endParaRPr kumimoji="0" lang="en-US" sz="1200" b="1" i="1" u="none" strike="noStrike" kern="1200" cap="none" spc="0" normalizeH="0" baseline="0" noProof="0" dirty="0" smtClean="0">
              <a:ln>
                <a:noFill/>
              </a:ln>
              <a:solidFill>
                <a:schemeClr val="tx1"/>
              </a:solidFill>
              <a:effectLst/>
              <a:uLnTx/>
              <a:uFillTx/>
              <a:latin typeface="Georgia"/>
              <a:ea typeface="+mn-ea"/>
              <a:cs typeface="Georgia"/>
            </a:endParaRPr>
          </a:p>
        </p:txBody>
      </p:sp>
      <p:sp>
        <p:nvSpPr>
          <p:cNvPr id="18" name="Content Placeholder 2"/>
          <p:cNvSpPr txBox="1">
            <a:spLocks/>
          </p:cNvSpPr>
          <p:nvPr/>
        </p:nvSpPr>
        <p:spPr>
          <a:xfrm>
            <a:off x="5077270" y="1600200"/>
            <a:ext cx="3965134" cy="457200"/>
          </a:xfrm>
          <a:prstGeom prst="rect">
            <a:avLst/>
          </a:prstGeom>
          <a:scene3d>
            <a:camera prst="orthographicFront"/>
            <a:lightRig rig="threePt" dir="t"/>
          </a:scene3d>
          <a:sp3d>
            <a:bevelT/>
          </a:sp3d>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200" b="1" i="1" u="none" strike="noStrike" kern="1200" cap="none" spc="0" normalizeH="0" baseline="0" noProof="0" dirty="0" smtClean="0">
                <a:ln>
                  <a:noFill/>
                </a:ln>
                <a:solidFill>
                  <a:srgbClr val="FF66CC"/>
                </a:solidFill>
                <a:effectLst/>
                <a:uLnTx/>
                <a:uFillTx/>
                <a:latin typeface="Georgia"/>
                <a:ea typeface="+mn-ea"/>
                <a:cs typeface="Georgia"/>
              </a:rPr>
              <a:t>Content Tracking Report </a:t>
            </a:r>
            <a:r>
              <a:rPr kumimoji="0" lang="en-US" sz="1200" b="1" i="1" u="none" strike="noStrike" kern="1200" cap="none" spc="0" normalizeH="0" baseline="0" noProof="0" dirty="0" smtClean="0">
                <a:ln>
                  <a:noFill/>
                </a:ln>
                <a:solidFill>
                  <a:schemeClr val="tx1"/>
                </a:solidFill>
                <a:effectLst/>
                <a:uLnTx/>
                <a:uFillTx/>
                <a:latin typeface="Georgia"/>
                <a:ea typeface="+mn-ea"/>
                <a:cs typeface="Georgia"/>
              </a:rPr>
              <a:t>– </a:t>
            </a:r>
            <a:r>
              <a:rPr kumimoji="0" lang="zh-TW" altLang="en-US" sz="1200" b="1" i="1" u="none" strike="noStrike" kern="1200" cap="none" spc="0" normalizeH="0" baseline="0" noProof="0" dirty="0" smtClean="0">
                <a:ln>
                  <a:noFill/>
                </a:ln>
                <a:solidFill>
                  <a:schemeClr val="tx1"/>
                </a:solidFill>
                <a:effectLst/>
                <a:uLnTx/>
                <a:uFillTx/>
                <a:latin typeface="Georgia"/>
                <a:ea typeface="+mn-ea"/>
                <a:cs typeface="Georgia"/>
              </a:rPr>
              <a:t>顯示所有相似處來源</a:t>
            </a:r>
            <a:endParaRPr kumimoji="0" lang="en-US" sz="1200" b="1" i="1" u="none" strike="noStrike" kern="1200" cap="none" spc="0" normalizeH="0" baseline="0" noProof="0" dirty="0" smtClean="0">
              <a:ln>
                <a:noFill/>
              </a:ln>
              <a:solidFill>
                <a:schemeClr val="tx1"/>
              </a:solidFill>
              <a:effectLst/>
              <a:uLnTx/>
              <a:uFillTx/>
              <a:latin typeface="Georgia"/>
              <a:ea typeface="+mn-ea"/>
              <a:cs typeface="Georgia"/>
            </a:endParaRPr>
          </a:p>
        </p:txBody>
      </p:sp>
      <p:sp>
        <p:nvSpPr>
          <p:cNvPr id="19" name="Content Placeholder 2"/>
          <p:cNvSpPr txBox="1">
            <a:spLocks/>
          </p:cNvSpPr>
          <p:nvPr/>
        </p:nvSpPr>
        <p:spPr>
          <a:xfrm>
            <a:off x="259470" y="3967480"/>
            <a:ext cx="4151401" cy="457200"/>
          </a:xfrm>
          <a:prstGeom prst="rect">
            <a:avLst/>
          </a:prstGeom>
        </p:spPr>
        <p:txBody>
          <a:bodyPr vert="horz" lIns="91440" tIns="45720" rIns="91440" bIns="45720" rtlCol="0">
            <a:normAutofit/>
          </a:bodyPr>
          <a:lstStyle/>
          <a:p>
            <a:pPr marL="342900" lvl="0" indent="-342900">
              <a:spcBef>
                <a:spcPct val="20000"/>
              </a:spcBef>
            </a:pPr>
            <a:r>
              <a:rPr kumimoji="0" lang="en-US" sz="1200" b="1" i="1" u="none" strike="noStrike" kern="1200" cap="none" spc="0" normalizeH="0" baseline="0" noProof="0" dirty="0" smtClean="0">
                <a:ln>
                  <a:noFill/>
                </a:ln>
                <a:solidFill>
                  <a:srgbClr val="FF66CC"/>
                </a:solidFill>
                <a:effectLst/>
                <a:uLnTx/>
                <a:uFillTx/>
                <a:latin typeface="Georgia"/>
                <a:ea typeface="+mn-ea"/>
                <a:cs typeface="Georgia"/>
              </a:rPr>
              <a:t>Largest Matches Report </a:t>
            </a:r>
            <a:r>
              <a:rPr kumimoji="0" lang="en-US" sz="1200" b="1" i="1" u="none" strike="noStrike" kern="1200" cap="none" spc="0" normalizeH="0" baseline="0" noProof="0" dirty="0" smtClean="0">
                <a:ln>
                  <a:noFill/>
                </a:ln>
                <a:solidFill>
                  <a:schemeClr val="tx1"/>
                </a:solidFill>
                <a:effectLst/>
                <a:uLnTx/>
                <a:uFillTx/>
                <a:latin typeface="Georgia"/>
                <a:ea typeface="+mn-ea"/>
                <a:cs typeface="Georgia"/>
              </a:rPr>
              <a:t>– </a:t>
            </a:r>
            <a:r>
              <a:rPr lang="zh-TW" altLang="en-US" sz="1200" b="1" i="1" dirty="0" smtClean="0">
                <a:latin typeface="Georgia"/>
                <a:cs typeface="Georgia"/>
              </a:rPr>
              <a:t>顯示相似內容最多的來源</a:t>
            </a:r>
            <a:r>
              <a:rPr lang="en-US" sz="1200" b="1" i="1" dirty="0" smtClean="0">
                <a:latin typeface="Georgia"/>
                <a:cs typeface="Georgia"/>
              </a:rPr>
              <a:t>. </a:t>
            </a:r>
            <a:endParaRPr kumimoji="0" lang="en-US" sz="1200" b="1" i="1" u="none" strike="noStrike" kern="1200" cap="none" spc="0" normalizeH="0" baseline="0" noProof="0" dirty="0" smtClean="0">
              <a:ln>
                <a:noFill/>
              </a:ln>
              <a:solidFill>
                <a:schemeClr val="tx1"/>
              </a:solidFill>
              <a:effectLst/>
              <a:uLnTx/>
              <a:uFillTx/>
              <a:latin typeface="Georgia"/>
              <a:ea typeface="+mn-ea"/>
              <a:cs typeface="Georgia"/>
            </a:endParaRPr>
          </a:p>
        </p:txBody>
      </p:sp>
      <p:sp>
        <p:nvSpPr>
          <p:cNvPr id="20" name="Content Placeholder 2"/>
          <p:cNvSpPr txBox="1">
            <a:spLocks/>
          </p:cNvSpPr>
          <p:nvPr/>
        </p:nvSpPr>
        <p:spPr>
          <a:xfrm>
            <a:off x="5077270" y="4028636"/>
            <a:ext cx="3965134" cy="45720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1200" b="1" i="1" u="none" strike="noStrike" kern="1200" cap="none" spc="0" normalizeH="0" baseline="0" noProof="0" dirty="0" smtClean="0">
                <a:ln>
                  <a:noFill/>
                </a:ln>
                <a:solidFill>
                  <a:srgbClr val="FF66CC"/>
                </a:solidFill>
                <a:effectLst/>
                <a:uLnTx/>
                <a:uFillTx/>
                <a:latin typeface="Georgia"/>
                <a:ea typeface="+mn-ea"/>
                <a:cs typeface="Georgia"/>
              </a:rPr>
              <a:t>Summary Report </a:t>
            </a:r>
            <a:r>
              <a:rPr kumimoji="0" lang="en-US" sz="1200" b="1" i="1" u="none" strike="noStrike" kern="1200" cap="none" spc="0" normalizeH="0" baseline="0" noProof="0" dirty="0" smtClean="0">
                <a:ln>
                  <a:noFill/>
                </a:ln>
                <a:solidFill>
                  <a:schemeClr val="tx1"/>
                </a:solidFill>
                <a:effectLst/>
                <a:uLnTx/>
                <a:uFillTx/>
                <a:latin typeface="Georgia"/>
                <a:ea typeface="+mn-ea"/>
                <a:cs typeface="Georgia"/>
              </a:rPr>
              <a:t>– </a:t>
            </a:r>
            <a:r>
              <a:rPr kumimoji="0" lang="zh-TW" altLang="en-US" sz="1200" b="1" i="1" u="none" strike="noStrike" kern="1200" cap="none" spc="0" normalizeH="0" baseline="0" noProof="0" dirty="0" smtClean="0">
                <a:ln>
                  <a:noFill/>
                </a:ln>
                <a:solidFill>
                  <a:schemeClr val="tx1"/>
                </a:solidFill>
                <a:effectLst/>
                <a:uLnTx/>
                <a:uFillTx/>
                <a:latin typeface="Georgia"/>
                <a:ea typeface="+mn-ea"/>
                <a:cs typeface="Georgia"/>
              </a:rPr>
              <a:t>提供原創性報告綜覽</a:t>
            </a:r>
            <a:r>
              <a:rPr kumimoji="0" lang="en-US" altLang="zh-TW" sz="1200" b="1" i="1" u="none" strike="noStrike" kern="1200" cap="none" spc="0" normalizeH="0" baseline="0" noProof="0" dirty="0" smtClean="0">
                <a:ln>
                  <a:noFill/>
                </a:ln>
                <a:solidFill>
                  <a:schemeClr val="tx1"/>
                </a:solidFill>
                <a:effectLst/>
                <a:uLnTx/>
                <a:uFillTx/>
                <a:latin typeface="Georgia"/>
                <a:ea typeface="+mn-ea"/>
                <a:cs typeface="Georgia"/>
              </a:rPr>
              <a:t>,</a:t>
            </a:r>
            <a:r>
              <a:rPr kumimoji="0" lang="zh-TW" altLang="en-US" sz="1200" b="1" i="1" u="none" strike="noStrike" kern="1200" cap="none" spc="0" normalizeH="0" baseline="0" noProof="0" dirty="0" smtClean="0">
                <a:ln>
                  <a:noFill/>
                </a:ln>
                <a:solidFill>
                  <a:schemeClr val="tx1"/>
                </a:solidFill>
                <a:effectLst/>
                <a:uLnTx/>
                <a:uFillTx/>
                <a:latin typeface="Georgia"/>
                <a:ea typeface="+mn-ea"/>
                <a:cs typeface="Georgia"/>
              </a:rPr>
              <a:t>但不含原文</a:t>
            </a:r>
            <a:endParaRPr kumimoji="0" lang="en-US" sz="1200" b="1" i="1" u="none" strike="noStrike" kern="1200" cap="none" spc="0" normalizeH="0" baseline="0" noProof="0" dirty="0" smtClean="0">
              <a:ln>
                <a:noFill/>
              </a:ln>
              <a:solidFill>
                <a:schemeClr val="tx1"/>
              </a:solidFill>
              <a:effectLst/>
              <a:uLnTx/>
              <a:uFillTx/>
              <a:latin typeface="Georgia"/>
              <a:ea typeface="+mn-ea"/>
              <a:cs typeface="Georgia"/>
            </a:endParaRPr>
          </a:p>
        </p:txBody>
      </p:sp>
      <p:pic>
        <p:nvPicPr>
          <p:cNvPr id="7" name="圖片 6"/>
          <p:cNvPicPr>
            <a:picLocks noChangeAspect="1"/>
          </p:cNvPicPr>
          <p:nvPr/>
        </p:nvPicPr>
        <p:blipFill>
          <a:blip r:embed="rId7"/>
          <a:stretch>
            <a:fillRect/>
          </a:stretch>
        </p:blipFill>
        <p:spPr>
          <a:xfrm>
            <a:off x="5077270" y="304237"/>
            <a:ext cx="3752749" cy="971776"/>
          </a:xfrm>
          <a:prstGeom prst="rect">
            <a:avLst/>
          </a:prstGeom>
          <a:ln w="38100">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00814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smtClean="0">
                <a:solidFill>
                  <a:srgbClr val="0070C0"/>
                </a:solidFill>
              </a:rPr>
              <a:t>列印</a:t>
            </a:r>
            <a:r>
              <a:rPr lang="en-US" altLang="zh-TW" sz="3600" b="1" dirty="0" smtClean="0">
                <a:solidFill>
                  <a:srgbClr val="0070C0"/>
                </a:solidFill>
              </a:rPr>
              <a:t>/</a:t>
            </a:r>
            <a:r>
              <a:rPr lang="zh-TW" altLang="en-US" sz="3600" b="1" dirty="0" smtClean="0">
                <a:solidFill>
                  <a:srgbClr val="0070C0"/>
                </a:solidFill>
              </a:rPr>
              <a:t>下載原創性報告</a:t>
            </a:r>
            <a:endParaRPr lang="zh-TW" altLang="en-US" sz="3600" dirty="0">
              <a:solidFill>
                <a:srgbClr val="0070C0"/>
              </a:solidFill>
            </a:endParaRPr>
          </a:p>
        </p:txBody>
      </p:sp>
      <p:pic>
        <p:nvPicPr>
          <p:cNvPr id="5" name="內容版面配置區 4"/>
          <p:cNvPicPr>
            <a:picLocks noGrp="1" noChangeAspect="1"/>
          </p:cNvPicPr>
          <p:nvPr>
            <p:ph idx="1"/>
          </p:nvPr>
        </p:nvPicPr>
        <p:blipFill>
          <a:blip r:embed="rId2"/>
          <a:stretch>
            <a:fillRect/>
          </a:stretch>
        </p:blipFill>
        <p:spPr>
          <a:xfrm>
            <a:off x="427990" y="4217344"/>
            <a:ext cx="3017538" cy="664862"/>
          </a:xfrm>
          <a:prstGeom prst="rect">
            <a:avLst/>
          </a:prstGeom>
        </p:spPr>
      </p:pic>
      <p:sp>
        <p:nvSpPr>
          <p:cNvPr id="4" name="投影片編號版面配置區 3"/>
          <p:cNvSpPr>
            <a:spLocks noGrp="1"/>
          </p:cNvSpPr>
          <p:nvPr>
            <p:ph type="sldNum" sz="quarter" idx="12"/>
          </p:nvPr>
        </p:nvSpPr>
        <p:spPr/>
        <p:txBody>
          <a:bodyPr/>
          <a:lstStyle/>
          <a:p>
            <a:fld id="{8C75ACC1-EFCB-4F07-BC82-D6CDA9F7F846}" type="slidenum">
              <a:rPr lang="zh-TW" altLang="en-US" smtClean="0"/>
              <a:pPr/>
              <a:t>35</a:t>
            </a:fld>
            <a:endParaRPr lang="en-US" altLang="zh-TW"/>
          </a:p>
        </p:txBody>
      </p:sp>
      <p:pic>
        <p:nvPicPr>
          <p:cNvPr id="6" name="圖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990" y="1828800"/>
            <a:ext cx="8087360" cy="914400"/>
          </a:xfrm>
          <a:prstGeom prst="rect">
            <a:avLst/>
          </a:prstGeom>
        </p:spPr>
      </p:pic>
      <p:sp>
        <p:nvSpPr>
          <p:cNvPr id="7" name="圓角矩形 6"/>
          <p:cNvSpPr/>
          <p:nvPr/>
        </p:nvSpPr>
        <p:spPr>
          <a:xfrm>
            <a:off x="7848600" y="2362200"/>
            <a:ext cx="45720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97510" y="4990719"/>
            <a:ext cx="8117840" cy="461665"/>
          </a:xfrm>
          <a:prstGeom prst="rect">
            <a:avLst/>
          </a:prstGeom>
        </p:spPr>
        <p:txBody>
          <a:bodyPr wrap="square">
            <a:spAutoFit/>
          </a:bodyPr>
          <a:lstStyle/>
          <a:p>
            <a:r>
              <a:rPr lang="zh-TW" altLang="en-US" u="sng" dirty="0" smtClean="0">
                <a:solidFill>
                  <a:srgbClr val="0070C0"/>
                </a:solidFill>
                <a:latin typeface="Verdana" panose="020B0604030504040204" pitchFamily="34" charset="0"/>
              </a:rPr>
              <a:t>文件報告模式</a:t>
            </a:r>
            <a:r>
              <a:rPr lang="en-US" altLang="zh-TW" u="sng" dirty="0" smtClean="0">
                <a:solidFill>
                  <a:srgbClr val="0070C0"/>
                </a:solidFill>
                <a:latin typeface="Verdana" panose="020B0604030504040204" pitchFamily="34" charset="0"/>
              </a:rPr>
              <a:t>(Document Viewer)</a:t>
            </a:r>
            <a:r>
              <a:rPr lang="zh-TW" altLang="en-US" dirty="0" smtClean="0">
                <a:solidFill>
                  <a:srgbClr val="0070C0"/>
                </a:solidFill>
                <a:latin typeface="Verdana" panose="020B0604030504040204" pitchFamily="34" charset="0"/>
              </a:rPr>
              <a:t>只提供</a:t>
            </a:r>
            <a:r>
              <a:rPr lang="en-US" altLang="zh-TW" dirty="0" smtClean="0">
                <a:solidFill>
                  <a:srgbClr val="FF0000"/>
                </a:solidFill>
                <a:latin typeface="Verdana" panose="020B0604030504040204" pitchFamily="34" charset="0"/>
              </a:rPr>
              <a:t>PDF</a:t>
            </a:r>
            <a:r>
              <a:rPr lang="zh-TW" altLang="en-US" dirty="0" smtClean="0">
                <a:solidFill>
                  <a:srgbClr val="FF0000"/>
                </a:solidFill>
                <a:latin typeface="Verdana" panose="020B0604030504040204" pitchFamily="34" charset="0"/>
              </a:rPr>
              <a:t>格式</a:t>
            </a:r>
            <a:r>
              <a:rPr lang="zh-TW" altLang="en-US" dirty="0">
                <a:solidFill>
                  <a:srgbClr val="FF0000"/>
                </a:solidFill>
                <a:latin typeface="Verdana" panose="020B0604030504040204" pitchFamily="34" charset="0"/>
              </a:rPr>
              <a:t>報告</a:t>
            </a:r>
            <a:endParaRPr lang="zh-TW" altLang="en-US" dirty="0"/>
          </a:p>
        </p:txBody>
      </p:sp>
      <p:sp>
        <p:nvSpPr>
          <p:cNvPr id="9" name="矩形 8"/>
          <p:cNvSpPr/>
          <p:nvPr/>
        </p:nvSpPr>
        <p:spPr>
          <a:xfrm>
            <a:off x="427990" y="2895600"/>
            <a:ext cx="7573010" cy="461665"/>
          </a:xfrm>
          <a:prstGeom prst="rect">
            <a:avLst/>
          </a:prstGeom>
        </p:spPr>
        <p:txBody>
          <a:bodyPr wrap="square">
            <a:spAutoFit/>
          </a:bodyPr>
          <a:lstStyle/>
          <a:p>
            <a:r>
              <a:rPr lang="zh-TW" altLang="en-US" b="0" i="0" u="sng" strike="noStrike" baseline="0" dirty="0" smtClean="0">
                <a:solidFill>
                  <a:srgbClr val="0070C0"/>
                </a:solidFill>
                <a:latin typeface="Verdana" panose="020B0604030504040204" pitchFamily="34" charset="0"/>
              </a:rPr>
              <a:t>純文字報告</a:t>
            </a:r>
            <a:r>
              <a:rPr lang="en-US" altLang="zh-TW" b="0" i="0" u="sng" strike="noStrike" baseline="0" dirty="0" smtClean="0">
                <a:solidFill>
                  <a:srgbClr val="0070C0"/>
                </a:solidFill>
                <a:latin typeface="Verdana" panose="020B0604030504040204" pitchFamily="34" charset="0"/>
              </a:rPr>
              <a:t>(Text-only Report)</a:t>
            </a:r>
            <a:r>
              <a:rPr lang="zh-TW" altLang="en-US" b="0" i="0" strike="noStrike" baseline="0" dirty="0" smtClean="0">
                <a:solidFill>
                  <a:srgbClr val="0070C0"/>
                </a:solidFill>
                <a:latin typeface="Verdana" panose="020B0604030504040204" pitchFamily="34" charset="0"/>
              </a:rPr>
              <a:t>只提供</a:t>
            </a:r>
            <a:r>
              <a:rPr lang="en-US" altLang="zh-TW" b="0" i="0" u="none" strike="noStrike" baseline="0" dirty="0" smtClean="0">
                <a:solidFill>
                  <a:srgbClr val="FF0000"/>
                </a:solidFill>
                <a:latin typeface="Verdana" panose="020B0604030504040204" pitchFamily="34" charset="0"/>
              </a:rPr>
              <a:t>HTML</a:t>
            </a:r>
            <a:r>
              <a:rPr lang="zh-TW" altLang="en-US" b="0" i="0" u="none" strike="noStrike" baseline="0" dirty="0" smtClean="0">
                <a:solidFill>
                  <a:srgbClr val="FF0000"/>
                </a:solidFill>
                <a:latin typeface="Verdana" panose="020B0604030504040204" pitchFamily="34" charset="0"/>
              </a:rPr>
              <a:t>格式報告</a:t>
            </a:r>
            <a:endParaRPr lang="zh-TW" altLang="en-US" dirty="0"/>
          </a:p>
        </p:txBody>
      </p:sp>
      <p:sp>
        <p:nvSpPr>
          <p:cNvPr id="10" name="圓角矩形 9"/>
          <p:cNvSpPr/>
          <p:nvPr/>
        </p:nvSpPr>
        <p:spPr>
          <a:xfrm>
            <a:off x="914400" y="4362014"/>
            <a:ext cx="83820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95888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4"/>
          <p:cNvSpPr>
            <a:spLocks noGrp="1"/>
          </p:cNvSpPr>
          <p:nvPr>
            <p:ph type="title"/>
          </p:nvPr>
        </p:nvSpPr>
        <p:spPr>
          <a:xfrm>
            <a:off x="3243470" y="2667000"/>
            <a:ext cx="5334000" cy="592138"/>
          </a:xfrm>
        </p:spPr>
        <p:txBody>
          <a:bodyPr/>
          <a:lstStyle/>
          <a:p>
            <a:pPr algn="ctr"/>
            <a:r>
              <a:rPr lang="zh-TW" altLang="en-US" sz="4000" b="1" dirty="0">
                <a:solidFill>
                  <a:schemeClr val="bg1"/>
                </a:solidFill>
              </a:rPr>
              <a:t>如何避免抄襲發生</a:t>
            </a:r>
            <a:endParaRPr lang="en-US" altLang="zh-TW" sz="4000" b="1" dirty="0" smtClean="0">
              <a:solidFill>
                <a:schemeClr val="bg1"/>
              </a:solidFill>
            </a:endParaRPr>
          </a:p>
        </p:txBody>
      </p:sp>
      <p:sp>
        <p:nvSpPr>
          <p:cNvPr id="2" name="副標題 1"/>
          <p:cNvSpPr>
            <a:spLocks noGrp="1"/>
          </p:cNvSpPr>
          <p:nvPr>
            <p:ph type="subTitle" idx="1"/>
          </p:nvPr>
        </p:nvSpPr>
        <p:spPr/>
        <p:txBody>
          <a:bodyPr/>
          <a:lstStyle/>
          <a:p>
            <a:endParaRPr lang="zh-TW" altLang="en-US"/>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如何避免抄襲發生</a:t>
            </a:r>
            <a:endParaRPr lang="zh-TW" altLang="en-US" b="1" dirty="0"/>
          </a:p>
        </p:txBody>
      </p:sp>
      <p:sp>
        <p:nvSpPr>
          <p:cNvPr id="3" name="內容版面配置區 2"/>
          <p:cNvSpPr>
            <a:spLocks noGrp="1"/>
          </p:cNvSpPr>
          <p:nvPr>
            <p:ph idx="1"/>
          </p:nvPr>
        </p:nvSpPr>
        <p:spPr>
          <a:xfrm>
            <a:off x="628650" y="2226469"/>
            <a:ext cx="7886700" cy="3624263"/>
          </a:xfrm>
        </p:spPr>
        <p:txBody>
          <a:bodyPr>
            <a:normAutofit/>
          </a:bodyPr>
          <a:lstStyle/>
          <a:p>
            <a:r>
              <a:rPr lang="zh-TW" altLang="en-US" sz="2400" b="1" dirty="0">
                <a:solidFill>
                  <a:srgbClr val="0070C0"/>
                </a:solidFill>
                <a:latin typeface="+mn-ea"/>
              </a:rPr>
              <a:t>避免抄襲的方法：</a:t>
            </a:r>
            <a:r>
              <a:rPr lang="en-US" altLang="zh-TW" sz="2400" b="1" dirty="0">
                <a:solidFill>
                  <a:srgbClr val="0070C0"/>
                </a:solidFill>
                <a:latin typeface="+mn-ea"/>
              </a:rPr>
              <a:t/>
            </a:r>
            <a:br>
              <a:rPr lang="en-US" altLang="zh-TW" sz="2400" b="1" dirty="0">
                <a:solidFill>
                  <a:srgbClr val="0070C0"/>
                </a:solidFill>
                <a:latin typeface="+mn-ea"/>
              </a:rPr>
            </a:br>
            <a:r>
              <a:rPr lang="zh-TW" altLang="en-US" sz="2400" b="1" u="sng" dirty="0">
                <a:solidFill>
                  <a:srgbClr val="FF0000"/>
                </a:solidFill>
                <a:latin typeface="+mn-ea"/>
              </a:rPr>
              <a:t>引述、摘寫、改寫</a:t>
            </a:r>
            <a:r>
              <a:rPr lang="en-US" altLang="zh-TW" sz="2400" b="1" u="sng" dirty="0">
                <a:solidFill>
                  <a:srgbClr val="FF0000"/>
                </a:solidFill>
                <a:latin typeface="+mn-ea"/>
              </a:rPr>
              <a:t>(</a:t>
            </a:r>
            <a:r>
              <a:rPr lang="zh-TW" altLang="en-US" sz="2400" b="1" u="sng" dirty="0">
                <a:solidFill>
                  <a:srgbClr val="FF0000"/>
                </a:solidFill>
                <a:latin typeface="+mn-ea"/>
              </a:rPr>
              <a:t>其中的任何一種方法</a:t>
            </a:r>
            <a:r>
              <a:rPr lang="en-US" altLang="zh-TW" sz="2400" b="1" u="sng" dirty="0">
                <a:solidFill>
                  <a:srgbClr val="FF0000"/>
                </a:solidFill>
                <a:latin typeface="+mn-ea"/>
              </a:rPr>
              <a:t>)</a:t>
            </a:r>
            <a:r>
              <a:rPr lang="zh-TW" altLang="en-US" sz="2400" b="1" dirty="0">
                <a:solidFill>
                  <a:srgbClr val="FF0000"/>
                </a:solidFill>
                <a:latin typeface="+mn-ea"/>
              </a:rPr>
              <a:t>  </a:t>
            </a:r>
            <a:r>
              <a:rPr lang="en-US" altLang="zh-TW" sz="2400" b="1" u="sng" dirty="0">
                <a:solidFill>
                  <a:srgbClr val="FF0000"/>
                </a:solidFill>
                <a:effectLst>
                  <a:outerShdw blurRad="38100" dist="38100" dir="2700000" algn="tl">
                    <a:srgbClr val="000000">
                      <a:alpha val="43137"/>
                    </a:srgbClr>
                  </a:outerShdw>
                </a:effectLst>
                <a:latin typeface="+mn-ea"/>
              </a:rPr>
              <a:t> </a:t>
            </a:r>
          </a:p>
          <a:p>
            <a:pPr lvl="1"/>
            <a:r>
              <a:rPr lang="zh-TW" altLang="en-US" sz="2100" b="1" dirty="0">
                <a:latin typeface="+mn-ea"/>
              </a:rPr>
              <a:t>引述</a:t>
            </a:r>
            <a:r>
              <a:rPr lang="en-US" altLang="zh-TW" sz="2100" b="1" dirty="0">
                <a:latin typeface="+mn-ea"/>
              </a:rPr>
              <a:t>(quotation)</a:t>
            </a:r>
          </a:p>
          <a:p>
            <a:pPr lvl="2"/>
            <a:r>
              <a:rPr lang="zh-TW" altLang="en-US" sz="1800" dirty="0">
                <a:latin typeface="+mn-ea"/>
              </a:rPr>
              <a:t>直接將他人論文中的文字完整放到自己的論文</a:t>
            </a:r>
            <a:endParaRPr lang="en-US" altLang="zh-TW" sz="1800" dirty="0">
              <a:latin typeface="+mn-ea"/>
            </a:endParaRPr>
          </a:p>
          <a:p>
            <a:pPr lvl="2"/>
            <a:r>
              <a:rPr lang="zh-TW" altLang="en-US" sz="1800" dirty="0">
                <a:latin typeface="+mn-ea"/>
              </a:rPr>
              <a:t>避免直接引述過多文字</a:t>
            </a:r>
            <a:r>
              <a:rPr lang="en-US" altLang="zh-TW" sz="1800" dirty="0">
                <a:latin typeface="+mn-ea"/>
              </a:rPr>
              <a:t>, </a:t>
            </a:r>
            <a:r>
              <a:rPr lang="zh-TW" altLang="en-US" sz="1800" dirty="0">
                <a:latin typeface="+mn-ea"/>
              </a:rPr>
              <a:t>超過</a:t>
            </a:r>
            <a:r>
              <a:rPr lang="en-US" altLang="zh-TW" sz="1800" dirty="0">
                <a:latin typeface="+mn-ea"/>
              </a:rPr>
              <a:t>40</a:t>
            </a:r>
            <a:r>
              <a:rPr lang="zh-TW" altLang="en-US" sz="1800" dirty="0">
                <a:latin typeface="+mn-ea"/>
              </a:rPr>
              <a:t>個字以上要獨立分段並縮排</a:t>
            </a:r>
            <a:endParaRPr lang="en-US" altLang="zh-TW" sz="1800" dirty="0">
              <a:latin typeface="+mn-ea"/>
            </a:endParaRPr>
          </a:p>
          <a:p>
            <a:pPr lvl="1"/>
            <a:r>
              <a:rPr lang="zh-TW" altLang="en-US" sz="2100" b="1" dirty="0">
                <a:latin typeface="+mn-ea"/>
              </a:rPr>
              <a:t>摘寫</a:t>
            </a:r>
            <a:r>
              <a:rPr lang="en-US" altLang="zh-TW" sz="2100" b="1" dirty="0">
                <a:latin typeface="+mn-ea"/>
              </a:rPr>
              <a:t>(summary)</a:t>
            </a:r>
          </a:p>
          <a:p>
            <a:pPr lvl="2"/>
            <a:r>
              <a:rPr lang="zh-TW" altLang="en-US" sz="1800" dirty="0">
                <a:latin typeface="+mn-ea"/>
              </a:rPr>
              <a:t>濃縮字句，摘出原文的主要論點</a:t>
            </a:r>
            <a:endParaRPr lang="en-US" altLang="zh-TW" sz="1800" dirty="0">
              <a:latin typeface="+mn-ea"/>
            </a:endParaRPr>
          </a:p>
          <a:p>
            <a:pPr lvl="1"/>
            <a:r>
              <a:rPr lang="zh-TW" altLang="en-US" sz="2100" b="1" dirty="0">
                <a:latin typeface="+mn-ea"/>
              </a:rPr>
              <a:t>改寫</a:t>
            </a:r>
            <a:r>
              <a:rPr lang="en-US" altLang="zh-TW" sz="2100" b="1" dirty="0">
                <a:latin typeface="+mn-ea"/>
              </a:rPr>
              <a:t>(paraphrase)</a:t>
            </a:r>
          </a:p>
          <a:p>
            <a:pPr lvl="2"/>
            <a:r>
              <a:rPr lang="zh-TW" altLang="en-US" sz="1800" dirty="0">
                <a:latin typeface="+mn-ea"/>
              </a:rPr>
              <a:t>將不同出處文章整理合併，保留原論點，但加上自己的詮釋觀點</a:t>
            </a:r>
            <a:endParaRPr lang="en-US" altLang="zh-TW" sz="1800" dirty="0">
              <a:latin typeface="+mn-ea"/>
            </a:endParaRPr>
          </a:p>
          <a:p>
            <a:pPr lvl="1"/>
            <a:r>
              <a:rPr lang="zh-TW" altLang="en-US" sz="2100" b="1" dirty="0">
                <a:latin typeface="+mn-ea"/>
              </a:rPr>
              <a:t>引用</a:t>
            </a:r>
            <a:r>
              <a:rPr lang="en-US" altLang="zh-TW" sz="2100" b="1" dirty="0">
                <a:latin typeface="+mn-ea"/>
              </a:rPr>
              <a:t>(citation)</a:t>
            </a:r>
          </a:p>
          <a:p>
            <a:pPr lvl="2"/>
            <a:r>
              <a:rPr lang="zh-TW" altLang="en-US" sz="1950" dirty="0">
                <a:latin typeface="+mn-ea"/>
              </a:rPr>
              <a:t>指出原作者與出處</a:t>
            </a:r>
            <a:endParaRPr lang="en-US" altLang="zh-TW" sz="1950" dirty="0">
              <a:latin typeface="+mn-ea"/>
            </a:endParaRPr>
          </a:p>
          <a:p>
            <a:pPr marL="685800" lvl="2" indent="0">
              <a:buNone/>
            </a:pPr>
            <a:endParaRPr lang="en-US" altLang="zh-TW" sz="1800" dirty="0">
              <a:latin typeface="+mn-ea"/>
            </a:endParaRPr>
          </a:p>
          <a:p>
            <a:pPr lvl="1"/>
            <a:endParaRPr lang="zh-TW" altLang="en-US" dirty="0">
              <a:latin typeface="+mn-ea"/>
            </a:endParaRPr>
          </a:p>
        </p:txBody>
      </p:sp>
      <p:sp>
        <p:nvSpPr>
          <p:cNvPr id="4" name="矩形 3"/>
          <p:cNvSpPr/>
          <p:nvPr/>
        </p:nvSpPr>
        <p:spPr>
          <a:xfrm>
            <a:off x="6096000" y="2275350"/>
            <a:ext cx="2178424" cy="746358"/>
          </a:xfrm>
          <a:prstGeom prst="rect">
            <a:avLst/>
          </a:prstGeom>
          <a:noFill/>
        </p:spPr>
        <p:txBody>
          <a:bodyPr wrap="square" lIns="68580" tIns="34290" rIns="68580" bIns="34290">
            <a:spAutoFit/>
          </a:bodyPr>
          <a:lstStyle/>
          <a:p>
            <a:pPr algn="ctr"/>
            <a:r>
              <a:rPr lang="en-US" altLang="zh-TW" sz="4050" b="1" dirty="0">
                <a:ln w="6600">
                  <a:solidFill>
                    <a:schemeClr val="accent2"/>
                  </a:solidFill>
                  <a:prstDash val="solid"/>
                </a:ln>
                <a:solidFill>
                  <a:srgbClr val="FFFFFF"/>
                </a:solidFill>
                <a:effectLst>
                  <a:outerShdw dist="38100" dir="2700000" algn="tl" rotWithShape="0">
                    <a:schemeClr val="accent2"/>
                  </a:outerShdw>
                </a:effectLst>
                <a:latin typeface="+mn-ea"/>
              </a:rPr>
              <a:t>+</a:t>
            </a:r>
            <a:r>
              <a:rPr lang="zh-TW" altLang="en-US" sz="4050" b="1" dirty="0">
                <a:ln w="6600">
                  <a:solidFill>
                    <a:schemeClr val="accent2"/>
                  </a:solidFill>
                  <a:prstDash val="solid"/>
                </a:ln>
                <a:solidFill>
                  <a:srgbClr val="FFFFFF"/>
                </a:solidFill>
                <a:effectLst>
                  <a:outerShdw dist="38100" dir="2700000" algn="tl" rotWithShape="0">
                    <a:schemeClr val="accent2"/>
                  </a:outerShdw>
                </a:effectLst>
                <a:latin typeface="+mn-ea"/>
              </a:rPr>
              <a:t> </a:t>
            </a:r>
            <a:r>
              <a:rPr lang="zh-TW" altLang="en-US" sz="4400" b="1" dirty="0">
                <a:ln w="6600">
                  <a:solidFill>
                    <a:schemeClr val="accent2"/>
                  </a:solidFill>
                  <a:prstDash val="solid"/>
                </a:ln>
                <a:solidFill>
                  <a:srgbClr val="FFFFFF"/>
                </a:solidFill>
                <a:effectLst>
                  <a:outerShdw dist="38100" dir="2700000" algn="tl" rotWithShape="0">
                    <a:schemeClr val="accent2"/>
                  </a:outerShdw>
                </a:effectLst>
                <a:latin typeface="+mn-ea"/>
              </a:rPr>
              <a:t>引用</a:t>
            </a:r>
            <a:endParaRPr lang="zh-TW" altLang="en-US"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矩形 4"/>
          <p:cNvSpPr/>
          <p:nvPr/>
        </p:nvSpPr>
        <p:spPr>
          <a:xfrm>
            <a:off x="2266817" y="997072"/>
            <a:ext cx="6151043" cy="646331"/>
          </a:xfrm>
          <a:prstGeom prst="rect">
            <a:avLst/>
          </a:prstGeom>
        </p:spPr>
        <p:txBody>
          <a:bodyPr wrap="none">
            <a:spAutoFit/>
          </a:bodyPr>
          <a:lstStyle/>
          <a:p>
            <a:r>
              <a:rPr lang="en-US" altLang="zh-TW" sz="1600" dirty="0"/>
              <a:t>Responsible Conduct of Research (RCR),</a:t>
            </a:r>
            <a:r>
              <a:rPr lang="zh-TW" altLang="en-US" sz="3600" b="1" dirty="0">
                <a:solidFill>
                  <a:srgbClr val="FF0000"/>
                </a:solidFill>
              </a:rPr>
              <a:t>「誠實」</a:t>
            </a:r>
            <a:r>
              <a:rPr lang="zh-TW" altLang="en-US" sz="1600" dirty="0"/>
              <a:t>最為重要</a:t>
            </a:r>
            <a:endParaRPr lang="en-US" altLang="zh-TW" sz="1600" dirty="0">
              <a:latin typeface="+mn-ea"/>
            </a:endParaRPr>
          </a:p>
        </p:txBody>
      </p:sp>
    </p:spTree>
    <p:extLst>
      <p:ext uri="{BB962C8B-B14F-4D97-AF65-F5344CB8AC3E}">
        <p14:creationId xmlns:p14="http://schemas.microsoft.com/office/powerpoint/2010/main" val="3954829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0478" y="857250"/>
            <a:ext cx="7426171" cy="566069"/>
          </a:xfrm>
        </p:spPr>
        <p:txBody>
          <a:bodyPr/>
          <a:lstStyle/>
          <a:p>
            <a:r>
              <a:rPr lang="zh-TW" altLang="en-US" b="1" dirty="0"/>
              <a:t>參考文獻格式</a:t>
            </a:r>
          </a:p>
        </p:txBody>
      </p:sp>
      <p:pic>
        <p:nvPicPr>
          <p:cNvPr id="2050" name="Picture 2" descr="https://ethics.nctu.edu.tw/static/ethics/u10/imgs/pic10_07_0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0655" y="1592483"/>
            <a:ext cx="7286824" cy="396210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343400" y="5908417"/>
            <a:ext cx="4576894" cy="369332"/>
          </a:xfrm>
          <a:prstGeom prst="rect">
            <a:avLst/>
          </a:prstGeom>
        </p:spPr>
        <p:txBody>
          <a:bodyPr wrap="none">
            <a:spAutoFit/>
          </a:bodyPr>
          <a:lstStyle/>
          <a:p>
            <a:r>
              <a:rPr lang="zh-TW" altLang="en-US" sz="1800" dirty="0"/>
              <a:t>https://ethics.nctu.edu.tw/startcourse/?t=10</a:t>
            </a:r>
          </a:p>
        </p:txBody>
      </p:sp>
    </p:spTree>
    <p:extLst>
      <p:ext uri="{BB962C8B-B14F-4D97-AF65-F5344CB8AC3E}">
        <p14:creationId xmlns:p14="http://schemas.microsoft.com/office/powerpoint/2010/main" val="27439308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0365" y="247524"/>
            <a:ext cx="7886700" cy="661906"/>
          </a:xfrm>
        </p:spPr>
        <p:txBody>
          <a:bodyPr>
            <a:normAutofit/>
          </a:bodyPr>
          <a:lstStyle/>
          <a:p>
            <a:r>
              <a:rPr lang="zh-TW" altLang="en-US" sz="3200" b="1" dirty="0" smtClean="0"/>
              <a:t>引述</a:t>
            </a:r>
            <a:r>
              <a:rPr lang="zh-TW" altLang="en-US" sz="3200" b="1" dirty="0"/>
              <a:t>格式</a:t>
            </a:r>
          </a:p>
        </p:txBody>
      </p:sp>
      <p:sp>
        <p:nvSpPr>
          <p:cNvPr id="3" name="內容版面配置區 2"/>
          <p:cNvSpPr>
            <a:spLocks noGrp="1"/>
          </p:cNvSpPr>
          <p:nvPr>
            <p:ph idx="1"/>
          </p:nvPr>
        </p:nvSpPr>
        <p:spPr>
          <a:xfrm>
            <a:off x="286252" y="2070041"/>
            <a:ext cx="4051634" cy="3644959"/>
          </a:xfrm>
          <a:gradFill flip="none" rotWithShape="1">
            <a:gsLst>
              <a:gs pos="0">
                <a:schemeClr val="accent2">
                  <a:lumMod val="60000"/>
                  <a:lumOff val="40000"/>
                </a:schemeClr>
              </a:gs>
              <a:gs pos="50000">
                <a:schemeClr val="accent2">
                  <a:lumMod val="20000"/>
                  <a:lumOff val="80000"/>
                </a:schemeClr>
              </a:gs>
              <a:gs pos="100000">
                <a:schemeClr val="bg1"/>
              </a:gs>
            </a:gsLst>
            <a:lin ang="16200000" scaled="1"/>
            <a:tileRect/>
          </a:gradFill>
          <a:ln>
            <a:solidFill>
              <a:schemeClr val="bg1"/>
            </a:solidFill>
          </a:ln>
        </p:spPr>
        <p:txBody>
          <a:bodyPr>
            <a:noAutofit/>
          </a:bodyPr>
          <a:lstStyle/>
          <a:p>
            <a:pPr>
              <a:spcBef>
                <a:spcPts val="0"/>
              </a:spcBef>
              <a:spcAft>
                <a:spcPts val="600"/>
              </a:spcAft>
            </a:pPr>
            <a:r>
              <a:rPr lang="zh-TW" altLang="en-US" sz="1800" dirty="0">
                <a:latin typeface="+mn-ea"/>
              </a:rPr>
              <a:t>引述文字在</a:t>
            </a:r>
            <a:r>
              <a:rPr lang="en-US" altLang="zh-TW" sz="1800" dirty="0">
                <a:latin typeface="+mn-ea"/>
              </a:rPr>
              <a:t>40</a:t>
            </a:r>
            <a:r>
              <a:rPr lang="zh-TW" altLang="en-US" sz="1800" dirty="0">
                <a:latin typeface="+mn-ea"/>
              </a:rPr>
              <a:t>字以內時，直接在文章中引用：</a:t>
            </a:r>
          </a:p>
          <a:p>
            <a:pPr lvl="1">
              <a:spcBef>
                <a:spcPts val="0"/>
              </a:spcBef>
              <a:spcAft>
                <a:spcPts val="600"/>
              </a:spcAft>
            </a:pPr>
            <a:r>
              <a:rPr lang="zh-TW" altLang="en-US" sz="1500" dirty="0">
                <a:latin typeface="+mn-ea"/>
              </a:rPr>
              <a:t>前後加單引號</a:t>
            </a:r>
          </a:p>
          <a:p>
            <a:pPr lvl="1">
              <a:spcBef>
                <a:spcPts val="0"/>
              </a:spcBef>
              <a:spcAft>
                <a:spcPts val="600"/>
              </a:spcAft>
            </a:pPr>
            <a:r>
              <a:rPr lang="zh-TW" altLang="en-US" sz="1500" dirty="0">
                <a:latin typeface="+mn-ea"/>
              </a:rPr>
              <a:t>如文中已有單引號又要使用引用格式寫作時，則加雙引號</a:t>
            </a:r>
          </a:p>
          <a:p>
            <a:pPr>
              <a:spcBef>
                <a:spcPts val="0"/>
              </a:spcBef>
              <a:spcAft>
                <a:spcPts val="600"/>
              </a:spcAft>
            </a:pPr>
            <a:r>
              <a:rPr lang="zh-TW" altLang="en-US" sz="1800" dirty="0">
                <a:latin typeface="+mn-ea"/>
              </a:rPr>
              <a:t>引述文字若超過</a:t>
            </a:r>
            <a:r>
              <a:rPr lang="en-US" altLang="zh-TW" sz="1800" dirty="0">
                <a:latin typeface="+mn-ea"/>
              </a:rPr>
              <a:t>40</a:t>
            </a:r>
            <a:r>
              <a:rPr lang="zh-TW" altLang="en-US" sz="1800" dirty="0">
                <a:latin typeface="+mn-ea"/>
              </a:rPr>
              <a:t>字，須放置於獨立段落：</a:t>
            </a:r>
          </a:p>
          <a:p>
            <a:pPr lvl="1">
              <a:spcBef>
                <a:spcPts val="0"/>
              </a:spcBef>
              <a:spcAft>
                <a:spcPts val="600"/>
              </a:spcAft>
            </a:pPr>
            <a:r>
              <a:rPr lang="zh-TW" altLang="en-US" sz="1500" dirty="0">
                <a:latin typeface="+mn-ea"/>
              </a:rPr>
              <a:t>縮小字體</a:t>
            </a:r>
          </a:p>
          <a:p>
            <a:pPr lvl="1">
              <a:spcBef>
                <a:spcPts val="0"/>
              </a:spcBef>
              <a:spcAft>
                <a:spcPts val="600"/>
              </a:spcAft>
            </a:pPr>
            <a:r>
              <a:rPr lang="zh-TW" altLang="en-US" sz="1500" dirty="0">
                <a:latin typeface="+mn-ea"/>
              </a:rPr>
              <a:t>引述文往內縮排</a:t>
            </a:r>
            <a:r>
              <a:rPr lang="en-US" altLang="zh-TW" sz="1500" dirty="0">
                <a:latin typeface="+mn-ea"/>
              </a:rPr>
              <a:t>2</a:t>
            </a:r>
            <a:r>
              <a:rPr lang="zh-TW" altLang="en-US" sz="1500" dirty="0">
                <a:latin typeface="+mn-ea"/>
              </a:rPr>
              <a:t>個字元</a:t>
            </a:r>
          </a:p>
          <a:p>
            <a:pPr lvl="1">
              <a:spcBef>
                <a:spcPts val="0"/>
              </a:spcBef>
              <a:spcAft>
                <a:spcPts val="600"/>
              </a:spcAft>
            </a:pPr>
            <a:r>
              <a:rPr lang="zh-TW" altLang="en-US" sz="1500" dirty="0">
                <a:latin typeface="+mn-ea"/>
              </a:rPr>
              <a:t>前後各空一行</a:t>
            </a:r>
          </a:p>
          <a:p>
            <a:pPr>
              <a:spcBef>
                <a:spcPts val="0"/>
              </a:spcBef>
              <a:spcAft>
                <a:spcPts val="600"/>
              </a:spcAft>
            </a:pPr>
            <a:r>
              <a:rPr lang="zh-TW" altLang="en-US" sz="1800" dirty="0">
                <a:latin typeface="+mn-ea"/>
              </a:rPr>
              <a:t>引述文長度不宜超過</a:t>
            </a:r>
            <a:r>
              <a:rPr lang="en-US" altLang="zh-TW" sz="1800" dirty="0">
                <a:latin typeface="+mn-ea"/>
              </a:rPr>
              <a:t>500</a:t>
            </a:r>
            <a:r>
              <a:rPr lang="zh-TW" altLang="en-US" sz="1800" dirty="0">
                <a:latin typeface="+mn-ea"/>
              </a:rPr>
              <a:t>字</a:t>
            </a:r>
            <a:r>
              <a:rPr lang="zh-TW" altLang="en-US" sz="1800" dirty="0" smtClean="0">
                <a:latin typeface="+mn-ea"/>
              </a:rPr>
              <a:t>。</a:t>
            </a:r>
            <a:endParaRPr lang="en-US" altLang="zh-TW" sz="1800" dirty="0" smtClean="0">
              <a:latin typeface="+mn-ea"/>
            </a:endParaRPr>
          </a:p>
          <a:p>
            <a:pPr>
              <a:spcBef>
                <a:spcPts val="0"/>
              </a:spcBef>
              <a:spcAft>
                <a:spcPts val="600"/>
              </a:spcAft>
            </a:pPr>
            <a:endParaRPr lang="zh-TW" altLang="en-US" sz="1800" dirty="0"/>
          </a:p>
          <a:p>
            <a:pPr marL="0" indent="0" algn="r">
              <a:spcBef>
                <a:spcPts val="0"/>
              </a:spcBef>
              <a:spcAft>
                <a:spcPts val="600"/>
              </a:spcAft>
              <a:buNone/>
            </a:pPr>
            <a:r>
              <a:rPr lang="zh-TW" altLang="en-US" sz="1350" dirty="0"/>
              <a:t>潘慧玲（編著）</a:t>
            </a:r>
            <a:r>
              <a:rPr lang="en-US" altLang="zh-TW" sz="1350" dirty="0"/>
              <a:t>(2004</a:t>
            </a:r>
            <a:r>
              <a:rPr lang="zh-TW" altLang="en-US" sz="1350" dirty="0"/>
              <a:t>）</a:t>
            </a:r>
            <a:r>
              <a:rPr lang="en-US" altLang="zh-TW" sz="1350" dirty="0"/>
              <a:t>,</a:t>
            </a:r>
            <a:r>
              <a:rPr lang="zh-TW" altLang="en-US" sz="1350" dirty="0"/>
              <a:t>教育論文格式</a:t>
            </a:r>
          </a:p>
        </p:txBody>
      </p:sp>
      <p:sp>
        <p:nvSpPr>
          <p:cNvPr id="5" name="內容版面配置區 2"/>
          <p:cNvSpPr txBox="1">
            <a:spLocks/>
          </p:cNvSpPr>
          <p:nvPr/>
        </p:nvSpPr>
        <p:spPr>
          <a:xfrm>
            <a:off x="4629652" y="2070041"/>
            <a:ext cx="4051634" cy="3644958"/>
          </a:xfrm>
          <a:prstGeom prst="rect">
            <a:avLst/>
          </a:prstGeom>
          <a:gradFill>
            <a:gsLst>
              <a:gs pos="0">
                <a:schemeClr val="accent4">
                  <a:lumMod val="60000"/>
                  <a:lumOff val="40000"/>
                </a:schemeClr>
              </a:gs>
              <a:gs pos="50000">
                <a:schemeClr val="accent4">
                  <a:lumMod val="20000"/>
                  <a:lumOff val="80000"/>
                </a:schemeClr>
              </a:gs>
              <a:gs pos="100000">
                <a:schemeClr val="bg1"/>
              </a:gs>
            </a:gsLst>
            <a:lin ang="16200000" scaled="1"/>
          </a:gradFill>
          <a:ln>
            <a:solidFill>
              <a:schemeClr val="bg1"/>
            </a:solidFill>
          </a:ln>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r>
              <a:rPr lang="zh-TW" altLang="en-US" sz="1800" dirty="0">
                <a:latin typeface="+mn-ea"/>
              </a:rPr>
              <a:t>引述文字在</a:t>
            </a:r>
            <a:r>
              <a:rPr lang="en-US" altLang="zh-TW" sz="1800" dirty="0">
                <a:latin typeface="+mn-ea"/>
              </a:rPr>
              <a:t>40</a:t>
            </a:r>
            <a:r>
              <a:rPr lang="zh-TW" altLang="en-US" sz="1800" dirty="0">
                <a:latin typeface="+mn-ea"/>
              </a:rPr>
              <a:t>字以內時，直接在文章中引用，前後加上雙引號，並註明出處。</a:t>
            </a:r>
          </a:p>
          <a:p>
            <a:pPr>
              <a:spcBef>
                <a:spcPts val="0"/>
              </a:spcBef>
              <a:spcAft>
                <a:spcPts val="600"/>
              </a:spcAft>
            </a:pPr>
            <a:r>
              <a:rPr lang="zh-TW" altLang="en-US" sz="1800" dirty="0">
                <a:latin typeface="+mn-ea"/>
              </a:rPr>
              <a:t>引述超過</a:t>
            </a:r>
            <a:r>
              <a:rPr lang="en-US" altLang="zh-TW" sz="1800" dirty="0">
                <a:latin typeface="+mn-ea"/>
              </a:rPr>
              <a:t>40</a:t>
            </a:r>
            <a:r>
              <a:rPr lang="zh-TW" altLang="en-US" sz="1800" dirty="0">
                <a:latin typeface="+mn-ea"/>
              </a:rPr>
              <a:t>字，則將其置於一個獨立方塊文內（</a:t>
            </a:r>
            <a:r>
              <a:rPr lang="en-US" altLang="zh-TW" sz="1800" dirty="0">
                <a:latin typeface="+mn-ea"/>
              </a:rPr>
              <a:t>block quotation</a:t>
            </a:r>
            <a:r>
              <a:rPr lang="zh-TW" altLang="en-US" sz="1800" dirty="0">
                <a:latin typeface="+mn-ea"/>
              </a:rPr>
              <a:t>），並省略引號，從左邊縮排</a:t>
            </a:r>
            <a:r>
              <a:rPr lang="zh-TW" altLang="en-US" sz="1800" dirty="0" smtClean="0">
                <a:latin typeface="+mn-ea"/>
              </a:rPr>
              <a:t>。</a:t>
            </a:r>
            <a:endParaRPr lang="en-US" altLang="zh-TW" sz="1800" dirty="0" smtClean="0">
              <a:latin typeface="+mn-ea"/>
            </a:endParaRPr>
          </a:p>
          <a:p>
            <a:pPr marL="0" indent="0">
              <a:spcBef>
                <a:spcPts val="0"/>
              </a:spcBef>
              <a:spcAft>
                <a:spcPts val="600"/>
              </a:spcAft>
              <a:buNone/>
            </a:pPr>
            <a:endParaRPr lang="en-US" altLang="zh-TW" sz="2400" dirty="0"/>
          </a:p>
          <a:p>
            <a:pPr marL="0" indent="0">
              <a:spcBef>
                <a:spcPts val="0"/>
              </a:spcBef>
              <a:spcAft>
                <a:spcPts val="600"/>
              </a:spcAft>
              <a:buNone/>
            </a:pPr>
            <a:endParaRPr lang="en-US" altLang="zh-TW" sz="2400" dirty="0"/>
          </a:p>
          <a:p>
            <a:pPr marL="0" indent="0">
              <a:spcBef>
                <a:spcPts val="0"/>
              </a:spcBef>
              <a:spcAft>
                <a:spcPts val="600"/>
              </a:spcAft>
              <a:buNone/>
            </a:pPr>
            <a:endParaRPr lang="en-US" altLang="zh-TW" sz="2400" dirty="0"/>
          </a:p>
          <a:p>
            <a:pPr marL="0" indent="0">
              <a:spcBef>
                <a:spcPts val="0"/>
              </a:spcBef>
              <a:spcAft>
                <a:spcPts val="600"/>
              </a:spcAft>
              <a:buNone/>
            </a:pPr>
            <a:endParaRPr lang="en-US" altLang="zh-TW" sz="2400" dirty="0" smtClean="0"/>
          </a:p>
          <a:p>
            <a:pPr marL="0" indent="0" algn="r">
              <a:spcBef>
                <a:spcPts val="0"/>
              </a:spcBef>
              <a:spcAft>
                <a:spcPts val="600"/>
              </a:spcAft>
              <a:buNone/>
            </a:pPr>
            <a:r>
              <a:rPr lang="zh-TW" altLang="en-US" sz="1600" dirty="0" smtClean="0"/>
              <a:t>（</a:t>
            </a:r>
            <a:r>
              <a:rPr lang="en-US" altLang="zh-TW" sz="1600" dirty="0"/>
              <a:t>American Psychological Association, 2010</a:t>
            </a:r>
            <a:r>
              <a:rPr lang="zh-TW" altLang="en-US" sz="1600" dirty="0"/>
              <a:t>）</a:t>
            </a:r>
          </a:p>
        </p:txBody>
      </p:sp>
      <p:sp>
        <p:nvSpPr>
          <p:cNvPr id="6" name="標題 1"/>
          <p:cNvSpPr txBox="1">
            <a:spLocks/>
          </p:cNvSpPr>
          <p:nvPr/>
        </p:nvSpPr>
        <p:spPr>
          <a:xfrm>
            <a:off x="1295400" y="1295400"/>
            <a:ext cx="2033338" cy="589798"/>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400" b="1" dirty="0"/>
              <a:t>中文引述格式</a:t>
            </a:r>
          </a:p>
        </p:txBody>
      </p:sp>
      <p:sp>
        <p:nvSpPr>
          <p:cNvPr id="7" name="標題 1"/>
          <p:cNvSpPr txBox="1">
            <a:spLocks/>
          </p:cNvSpPr>
          <p:nvPr/>
        </p:nvSpPr>
        <p:spPr>
          <a:xfrm>
            <a:off x="5638800" y="1295400"/>
            <a:ext cx="2033338" cy="589798"/>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2400" b="1" dirty="0"/>
              <a:t>英文引述格式</a:t>
            </a:r>
          </a:p>
        </p:txBody>
      </p:sp>
      <p:sp>
        <p:nvSpPr>
          <p:cNvPr id="8" name="矩形 7"/>
          <p:cNvSpPr/>
          <p:nvPr/>
        </p:nvSpPr>
        <p:spPr>
          <a:xfrm>
            <a:off x="4343400" y="5908417"/>
            <a:ext cx="4576894" cy="369332"/>
          </a:xfrm>
          <a:prstGeom prst="rect">
            <a:avLst/>
          </a:prstGeom>
        </p:spPr>
        <p:txBody>
          <a:bodyPr wrap="none">
            <a:spAutoFit/>
          </a:bodyPr>
          <a:lstStyle/>
          <a:p>
            <a:r>
              <a:rPr lang="zh-TW" altLang="en-US" sz="1800" dirty="0"/>
              <a:t>https://ethics.nctu.edu.tw/startcourse/?t=10</a:t>
            </a:r>
          </a:p>
        </p:txBody>
      </p:sp>
    </p:spTree>
    <p:extLst>
      <p:ext uri="{BB962C8B-B14F-4D97-AF65-F5344CB8AC3E}">
        <p14:creationId xmlns:p14="http://schemas.microsoft.com/office/powerpoint/2010/main" val="4071590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7278" y="365126"/>
            <a:ext cx="8331921" cy="655640"/>
          </a:xfrm>
        </p:spPr>
        <p:txBody>
          <a:bodyPr/>
          <a:lstStyle/>
          <a:p>
            <a:r>
              <a:rPr lang="zh-TW" altLang="en-US" sz="3200" b="1" dirty="0" smtClean="0">
                <a:solidFill>
                  <a:srgbClr val="002060"/>
                </a:solidFill>
              </a:rPr>
              <a:t>主</a:t>
            </a:r>
            <a:r>
              <a:rPr lang="zh-TW" altLang="en-US" sz="3200" b="1" dirty="0">
                <a:solidFill>
                  <a:srgbClr val="002060"/>
                </a:solidFill>
              </a:rPr>
              <a:t>流</a:t>
            </a:r>
            <a:r>
              <a:rPr lang="zh-TW" altLang="en-US" sz="3200" b="1" dirty="0" smtClean="0">
                <a:solidFill>
                  <a:srgbClr val="002060"/>
                </a:solidFill>
              </a:rPr>
              <a:t>期刊出版社共同抵制抄襲</a:t>
            </a:r>
            <a:endParaRPr lang="zh-TW" altLang="en-US" sz="3200" b="1" dirty="0">
              <a:solidFill>
                <a:srgbClr val="002060"/>
              </a:solidFill>
            </a:endParaRPr>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C75ACC1-EFCB-4F07-BC82-D6CDA9F7F846}" type="slidenum">
              <a:rPr lang="zh-TW" altLang="en-US" smtClean="0"/>
              <a:pPr/>
              <a:t>4</a:t>
            </a:fld>
            <a:endParaRPr lang="en-US" altLang="zh-TW"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279" y="1200152"/>
            <a:ext cx="8216900" cy="49768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3434989" y="865808"/>
            <a:ext cx="5289190" cy="338554"/>
          </a:xfrm>
          <a:prstGeom prst="rect">
            <a:avLst/>
          </a:prstGeom>
        </p:spPr>
        <p:txBody>
          <a:bodyPr wrap="square">
            <a:spAutoFit/>
          </a:bodyPr>
          <a:lstStyle/>
          <a:p>
            <a:r>
              <a:rPr lang="en-US" altLang="zh-TW" sz="1600" dirty="0">
                <a:latin typeface="Times New Roman" panose="02020603050405020304" pitchFamily="18" charset="0"/>
                <a:cs typeface="Times New Roman" panose="02020603050405020304" pitchFamily="18" charset="0"/>
                <a:hlinkClick r:id="rId4"/>
              </a:rPr>
              <a:t>http://</a:t>
            </a:r>
            <a:r>
              <a:rPr lang="en-US" altLang="zh-TW" sz="1600" dirty="0" smtClean="0">
                <a:latin typeface="Times New Roman" panose="02020603050405020304" pitchFamily="18" charset="0"/>
                <a:cs typeface="Times New Roman" panose="02020603050405020304" pitchFamily="18" charset="0"/>
                <a:hlinkClick r:id="rId4"/>
              </a:rPr>
              <a:t>www.nature.com/news/2010/100705/full/466167a.html</a:t>
            </a:r>
            <a:r>
              <a:rPr lang="en-US" altLang="zh-TW" sz="1600" dirty="0" smtClean="0">
                <a:latin typeface="Times New Roman" panose="02020603050405020304" pitchFamily="18" charset="0"/>
                <a:cs typeface="Times New Roman" panose="02020603050405020304" pitchFamily="18" charset="0"/>
              </a:rPr>
              <a:t> </a:t>
            </a:r>
            <a:endParaRPr lang="zh-TW" altLang="en-US" sz="1600" dirty="0"/>
          </a:p>
        </p:txBody>
      </p:sp>
      <p:pic>
        <p:nvPicPr>
          <p:cNvPr id="7" name="圖片 6"/>
          <p:cNvPicPr>
            <a:picLocks noChangeAspect="1"/>
          </p:cNvPicPr>
          <p:nvPr/>
        </p:nvPicPr>
        <p:blipFill>
          <a:blip r:embed="rId5"/>
          <a:stretch>
            <a:fillRect/>
          </a:stretch>
        </p:blipFill>
        <p:spPr>
          <a:xfrm>
            <a:off x="381000" y="4419600"/>
            <a:ext cx="8382000" cy="4693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95454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5215" y="228600"/>
            <a:ext cx="7159746" cy="471591"/>
          </a:xfrm>
        </p:spPr>
        <p:txBody>
          <a:bodyPr>
            <a:noAutofit/>
          </a:bodyPr>
          <a:lstStyle/>
          <a:p>
            <a:r>
              <a:rPr lang="zh-TW" altLang="en-US" sz="3200" b="1" dirty="0" smtClean="0">
                <a:latin typeface="+mj-ea"/>
              </a:rPr>
              <a:t>範例</a:t>
            </a:r>
            <a:r>
              <a:rPr lang="en-US" altLang="zh-TW" sz="3200" b="1" dirty="0" smtClean="0">
                <a:latin typeface="+mj-ea"/>
              </a:rPr>
              <a:t>:</a:t>
            </a:r>
            <a:r>
              <a:rPr lang="zh-TW" altLang="en-US" sz="3200" b="1" dirty="0" smtClean="0">
                <a:latin typeface="+mj-ea"/>
              </a:rPr>
              <a:t> </a:t>
            </a:r>
            <a:r>
              <a:rPr lang="en-US" altLang="zh-TW" sz="3200" b="1" dirty="0" smtClean="0">
                <a:latin typeface="+mj-ea"/>
              </a:rPr>
              <a:t>Elsevier</a:t>
            </a:r>
            <a:r>
              <a:rPr lang="zh-TW" altLang="en-US" sz="3200" b="1" dirty="0" smtClean="0">
                <a:latin typeface="+mj-ea"/>
              </a:rPr>
              <a:t>對剽竊定義和</a:t>
            </a:r>
            <a:r>
              <a:rPr lang="zh-TW" altLang="en-US" sz="3200" b="1" dirty="0">
                <a:latin typeface="+mj-ea"/>
              </a:rPr>
              <a:t>建議</a:t>
            </a:r>
          </a:p>
        </p:txBody>
      </p:sp>
      <p:sp>
        <p:nvSpPr>
          <p:cNvPr id="5" name="內容版面配置區 4"/>
          <p:cNvSpPr>
            <a:spLocks noGrp="1"/>
          </p:cNvSpPr>
          <p:nvPr>
            <p:ph idx="1"/>
          </p:nvPr>
        </p:nvSpPr>
        <p:spPr>
          <a:xfrm>
            <a:off x="762000" y="838200"/>
            <a:ext cx="7886700" cy="240920"/>
          </a:xfrm>
        </p:spPr>
        <p:txBody>
          <a:bodyPr>
            <a:normAutofit fontScale="92500" lnSpcReduction="10000"/>
          </a:bodyPr>
          <a:lstStyle/>
          <a:p>
            <a:r>
              <a:rPr lang="en-US" altLang="zh-TW" sz="1350" dirty="0">
                <a:hlinkClick r:id="rId2"/>
              </a:rPr>
              <a:t>http://www.elsevier.com/__data/assets/pdf_file/0009/183357/ETHICS_CH_PLA01a_updatedURL.pdf</a:t>
            </a:r>
            <a:endParaRPr lang="en-US" altLang="zh-TW" sz="1350" dirty="0"/>
          </a:p>
          <a:p>
            <a:endParaRPr lang="zh-TW" altLang="en-US" dirty="0"/>
          </a:p>
        </p:txBody>
      </p:sp>
      <p:pic>
        <p:nvPicPr>
          <p:cNvPr id="9" name="圖片 8"/>
          <p:cNvPicPr>
            <a:picLocks noChangeAspect="1"/>
          </p:cNvPicPr>
          <p:nvPr/>
        </p:nvPicPr>
        <p:blipFill>
          <a:blip r:embed="rId3"/>
          <a:stretch>
            <a:fillRect/>
          </a:stretch>
        </p:blipFill>
        <p:spPr>
          <a:xfrm>
            <a:off x="765313" y="1210503"/>
            <a:ext cx="7391400" cy="481454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8202187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2891" y="304800"/>
            <a:ext cx="7876309" cy="784188"/>
          </a:xfrm>
        </p:spPr>
        <p:txBody>
          <a:bodyPr/>
          <a:lstStyle/>
          <a:p>
            <a:r>
              <a:rPr lang="en-US" altLang="zh-TW" sz="4400" b="1" dirty="0">
                <a:solidFill>
                  <a:srgbClr val="0070C0"/>
                </a:solidFill>
                <a:latin typeface="+mn-ea"/>
              </a:rPr>
              <a:t>10</a:t>
            </a:r>
            <a:r>
              <a:rPr lang="zh-TW" altLang="en-US" sz="4400" b="1" dirty="0" smtClean="0">
                <a:solidFill>
                  <a:srgbClr val="0070C0"/>
                </a:solidFill>
                <a:latin typeface="+mn-ea"/>
              </a:rPr>
              <a:t>種學術研究常見的抄襲</a:t>
            </a:r>
            <a:r>
              <a:rPr lang="zh-TW" altLang="en-US" sz="4400" b="1" dirty="0">
                <a:solidFill>
                  <a:srgbClr val="0070C0"/>
                </a:solidFill>
                <a:latin typeface="+mn-ea"/>
              </a:rPr>
              <a:t>行為</a:t>
            </a:r>
            <a:endParaRPr lang="zh-TW" altLang="en-US" sz="4400" b="1"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62891" y="1210162"/>
            <a:ext cx="7272167" cy="4477770"/>
          </a:xfrm>
        </p:spPr>
      </p:pic>
      <p:sp>
        <p:nvSpPr>
          <p:cNvPr id="4" name="文字版面配置區 3"/>
          <p:cNvSpPr>
            <a:spLocks noGrp="1"/>
          </p:cNvSpPr>
          <p:nvPr>
            <p:ph type="body" sz="half" idx="2"/>
          </p:nvPr>
        </p:nvSpPr>
        <p:spPr>
          <a:xfrm>
            <a:off x="2071255" y="5809106"/>
            <a:ext cx="5257800" cy="214781"/>
          </a:xfrm>
        </p:spPr>
        <p:txBody>
          <a:bodyPr/>
          <a:lstStyle/>
          <a:p>
            <a:r>
              <a:rPr lang="en-US" altLang="zh-TW" dirty="0">
                <a:hlinkClick r:id="rId3"/>
              </a:rPr>
              <a:t>http://</a:t>
            </a:r>
            <a:r>
              <a:rPr lang="en-US" altLang="zh-TW" dirty="0" smtClean="0">
                <a:hlinkClick r:id="rId3"/>
              </a:rPr>
              <a:t>www.ithenticate.com/resources/infographics/types-of-plagiarism-research</a:t>
            </a:r>
            <a:r>
              <a:rPr lang="zh-TW" altLang="en-US" dirty="0" smtClean="0"/>
              <a:t> </a:t>
            </a:r>
            <a:endParaRPr lang="zh-TW" altLang="en-US" dirty="0"/>
          </a:p>
        </p:txBody>
      </p:sp>
      <p:sp>
        <p:nvSpPr>
          <p:cNvPr id="5" name="投影片編號版面配置區 4"/>
          <p:cNvSpPr>
            <a:spLocks noGrp="1"/>
          </p:cNvSpPr>
          <p:nvPr>
            <p:ph type="sldNum" sz="quarter" idx="12"/>
          </p:nvPr>
        </p:nvSpPr>
        <p:spPr/>
        <p:txBody>
          <a:bodyPr/>
          <a:lstStyle/>
          <a:p>
            <a:fld id="{E3007C5E-D8E5-42F5-8DDA-988E3FE1412E}" type="slidenum">
              <a:rPr lang="zh-TW" altLang="en-US" smtClean="0"/>
              <a:pPr/>
              <a:t>41</a:t>
            </a:fld>
            <a:endParaRPr lang="en-US" altLang="zh-TW"/>
          </a:p>
        </p:txBody>
      </p:sp>
    </p:spTree>
    <p:extLst>
      <p:ext uri="{BB962C8B-B14F-4D97-AF65-F5344CB8AC3E}">
        <p14:creationId xmlns:p14="http://schemas.microsoft.com/office/powerpoint/2010/main" val="12145925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24000" y="171165"/>
            <a:ext cx="5860473" cy="1981200"/>
          </a:xfrm>
        </p:spPr>
      </p:pic>
      <p:sp>
        <p:nvSpPr>
          <p:cNvPr id="5" name="投影片編號版面配置區 4"/>
          <p:cNvSpPr>
            <a:spLocks noGrp="1"/>
          </p:cNvSpPr>
          <p:nvPr>
            <p:ph type="sldNum" sz="quarter" idx="12"/>
          </p:nvPr>
        </p:nvSpPr>
        <p:spPr/>
        <p:txBody>
          <a:bodyPr/>
          <a:lstStyle/>
          <a:p>
            <a:fld id="{E3007C5E-D8E5-42F5-8DDA-988E3FE1412E}" type="slidenum">
              <a:rPr lang="zh-TW" altLang="en-US" smtClean="0"/>
              <a:pPr/>
              <a:t>42</a:t>
            </a:fld>
            <a:endParaRPr lang="en-US" altLang="zh-TW"/>
          </a:p>
        </p:txBody>
      </p:sp>
      <p:pic>
        <p:nvPicPr>
          <p:cNvPr id="7" name="圖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2152365"/>
            <a:ext cx="5860473" cy="2038635"/>
          </a:xfrm>
          <a:prstGeom prst="rect">
            <a:avLst/>
          </a:prstGeom>
        </p:spPr>
      </p:pic>
      <p:pic>
        <p:nvPicPr>
          <p:cNvPr id="8" name="圖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0" y="4191000"/>
            <a:ext cx="5860473" cy="2067213"/>
          </a:xfrm>
          <a:prstGeom prst="rect">
            <a:avLst/>
          </a:prstGeom>
        </p:spPr>
      </p:pic>
    </p:spTree>
    <p:extLst>
      <p:ext uri="{BB962C8B-B14F-4D97-AF65-F5344CB8AC3E}">
        <p14:creationId xmlns:p14="http://schemas.microsoft.com/office/powerpoint/2010/main" val="34862205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A64CE1D0-2713-4C93-843F-D0366733BED9}" type="slidenum">
              <a:rPr lang="zh-TW" altLang="en-US" smtClean="0"/>
              <a:pPr/>
              <a:t>43</a:t>
            </a:fld>
            <a:endParaRPr lang="en-US" altLang="zh-TW"/>
          </a:p>
        </p:txBody>
      </p:sp>
      <p:grpSp>
        <p:nvGrpSpPr>
          <p:cNvPr id="6" name="群組 5"/>
          <p:cNvGrpSpPr/>
          <p:nvPr/>
        </p:nvGrpSpPr>
        <p:grpSpPr>
          <a:xfrm>
            <a:off x="1307758" y="152400"/>
            <a:ext cx="6083642" cy="6095122"/>
            <a:chOff x="1307759" y="272484"/>
            <a:chExt cx="6173062" cy="6095122"/>
          </a:xfrm>
        </p:grpSpPr>
        <p:pic>
          <p:nvPicPr>
            <p:cNvPr id="3"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7759" y="272484"/>
              <a:ext cx="6173061" cy="2029108"/>
            </a:xfrm>
            <a:prstGeom prst="rect">
              <a:avLst/>
            </a:prstGeom>
          </p:spPr>
        </p:pic>
        <p:pic>
          <p:nvPicPr>
            <p:cNvPr id="4" name="圖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7759" y="2290337"/>
              <a:ext cx="6173061" cy="2048161"/>
            </a:xfrm>
            <a:prstGeom prst="rect">
              <a:avLst/>
            </a:prstGeom>
          </p:spPr>
        </p:pic>
        <p:pic>
          <p:nvPicPr>
            <p:cNvPr id="5" name="圖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07760" y="4328971"/>
              <a:ext cx="6173061" cy="2038635"/>
            </a:xfrm>
            <a:prstGeom prst="rect">
              <a:avLst/>
            </a:prstGeom>
          </p:spPr>
        </p:pic>
      </p:grpSp>
    </p:spTree>
    <p:extLst>
      <p:ext uri="{BB962C8B-B14F-4D97-AF65-F5344CB8AC3E}">
        <p14:creationId xmlns:p14="http://schemas.microsoft.com/office/powerpoint/2010/main" val="15069292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A64CE1D0-2713-4C93-843F-D0366733BED9}" type="slidenum">
              <a:rPr lang="zh-TW" altLang="en-US" smtClean="0"/>
              <a:pPr/>
              <a:t>44</a:t>
            </a:fld>
            <a:endParaRPr lang="en-US" altLang="zh-TW"/>
          </a:p>
        </p:txBody>
      </p:sp>
      <p:grpSp>
        <p:nvGrpSpPr>
          <p:cNvPr id="8" name="群組 7"/>
          <p:cNvGrpSpPr/>
          <p:nvPr/>
        </p:nvGrpSpPr>
        <p:grpSpPr>
          <a:xfrm>
            <a:off x="1327445" y="98421"/>
            <a:ext cx="6063955" cy="6230220"/>
            <a:chOff x="1327445" y="98421"/>
            <a:chExt cx="6173061" cy="6230220"/>
          </a:xfrm>
        </p:grpSpPr>
        <p:pic>
          <p:nvPicPr>
            <p:cNvPr id="3" name="圖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4365" y="98421"/>
              <a:ext cx="6166141" cy="2019582"/>
            </a:xfrm>
            <a:prstGeom prst="rect">
              <a:avLst/>
            </a:prstGeom>
          </p:spPr>
        </p:pic>
        <p:pic>
          <p:nvPicPr>
            <p:cNvPr id="4" name="圖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7445" y="2118003"/>
              <a:ext cx="6173061" cy="2019582"/>
            </a:xfrm>
            <a:prstGeom prst="rect">
              <a:avLst/>
            </a:prstGeom>
          </p:spPr>
        </p:pic>
        <p:pic>
          <p:nvPicPr>
            <p:cNvPr id="5" name="圖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4364" y="4137585"/>
              <a:ext cx="6166141" cy="2191056"/>
            </a:xfrm>
            <a:prstGeom prst="rect">
              <a:avLst/>
            </a:prstGeom>
          </p:spPr>
        </p:pic>
      </p:grpSp>
    </p:spTree>
    <p:extLst>
      <p:ext uri="{BB962C8B-B14F-4D97-AF65-F5344CB8AC3E}">
        <p14:creationId xmlns:p14="http://schemas.microsoft.com/office/powerpoint/2010/main" val="35295935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A64CE1D0-2713-4C93-843F-D0366733BED9}" type="slidenum">
              <a:rPr lang="zh-TW" altLang="en-US" smtClean="0"/>
              <a:pPr/>
              <a:t>45</a:t>
            </a:fld>
            <a:endParaRPr lang="en-US" altLang="zh-TW"/>
          </a:p>
        </p:txBody>
      </p:sp>
      <p:pic>
        <p:nvPicPr>
          <p:cNvPr id="3" name="圖片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9980" y="1981200"/>
            <a:ext cx="6295220" cy="2895600"/>
          </a:xfrm>
          <a:prstGeom prst="rect">
            <a:avLst/>
          </a:prstGeom>
        </p:spPr>
      </p:pic>
    </p:spTree>
    <p:extLst>
      <p:ext uri="{BB962C8B-B14F-4D97-AF65-F5344CB8AC3E}">
        <p14:creationId xmlns:p14="http://schemas.microsoft.com/office/powerpoint/2010/main" val="30390657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526"/>
            <a:ext cx="7886700" cy="267523"/>
          </a:xfrm>
        </p:spPr>
        <p:txBody>
          <a:bodyPr/>
          <a:lstStyle/>
          <a:p>
            <a:r>
              <a:rPr lang="zh-TW" altLang="en-US" sz="3200" b="1" dirty="0" smtClean="0"/>
              <a:t>抄襲與自我剽竊定義</a:t>
            </a:r>
            <a:endParaRPr lang="zh-TW" altLang="en-US" sz="3200" b="1" dirty="0"/>
          </a:p>
        </p:txBody>
      </p:sp>
      <p:sp>
        <p:nvSpPr>
          <p:cNvPr id="3" name="內容版面配置區 2"/>
          <p:cNvSpPr>
            <a:spLocks noGrp="1"/>
          </p:cNvSpPr>
          <p:nvPr>
            <p:ph idx="1"/>
          </p:nvPr>
        </p:nvSpPr>
        <p:spPr>
          <a:xfrm>
            <a:off x="6291263" y="1822985"/>
            <a:ext cx="2700337" cy="4351338"/>
          </a:xfrm>
        </p:spPr>
        <p:txBody>
          <a:bodyPr/>
          <a:lstStyle/>
          <a:p>
            <a:r>
              <a:rPr lang="en-US" altLang="zh-TW" dirty="0"/>
              <a:t> an article in </a:t>
            </a:r>
            <a:r>
              <a:rPr lang="en-US" altLang="zh-TW" dirty="0" err="1">
                <a:solidFill>
                  <a:srgbClr val="FF0000"/>
                </a:solidFill>
              </a:rPr>
              <a:t>Biochemica</a:t>
            </a:r>
            <a:r>
              <a:rPr lang="en-US" altLang="zh-TW" dirty="0">
                <a:solidFill>
                  <a:srgbClr val="FF0000"/>
                </a:solidFill>
              </a:rPr>
              <a:t> </a:t>
            </a:r>
            <a:r>
              <a:rPr lang="en-US" altLang="zh-TW" dirty="0" err="1">
                <a:solidFill>
                  <a:srgbClr val="FF0000"/>
                </a:solidFill>
              </a:rPr>
              <a:t>Medica</a:t>
            </a:r>
            <a:r>
              <a:rPr lang="en-US" altLang="zh-TW" dirty="0">
                <a:solidFill>
                  <a:srgbClr val="FF0000"/>
                </a:solidFill>
              </a:rPr>
              <a:t> </a:t>
            </a:r>
            <a:r>
              <a:rPr lang="en-US" altLang="zh-TW" dirty="0"/>
              <a:t>called ‘Plagiarism and self-plagiarism: what every author should know’.</a:t>
            </a:r>
            <a:endParaRPr lang="zh-TW" altLang="en-US" dirty="0"/>
          </a:p>
        </p:txBody>
      </p:sp>
      <p:sp>
        <p:nvSpPr>
          <p:cNvPr id="4" name="投影片編號版面配置區 3"/>
          <p:cNvSpPr>
            <a:spLocks noGrp="1"/>
          </p:cNvSpPr>
          <p:nvPr>
            <p:ph type="sldNum" sz="quarter" idx="12"/>
          </p:nvPr>
        </p:nvSpPr>
        <p:spPr/>
        <p:txBody>
          <a:bodyPr/>
          <a:lstStyle/>
          <a:p>
            <a:fld id="{8C75ACC1-EFCB-4F07-BC82-D6CDA9F7F846}" type="slidenum">
              <a:rPr lang="zh-TW" altLang="en-US" smtClean="0"/>
              <a:pPr/>
              <a:t>46</a:t>
            </a:fld>
            <a:endParaRPr lang="en-US" altLang="zh-TW"/>
          </a:p>
        </p:txBody>
      </p:sp>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296" y="672934"/>
            <a:ext cx="5986463" cy="5544314"/>
          </a:xfrm>
          <a:prstGeom prst="rect">
            <a:avLst/>
          </a:prstGeom>
        </p:spPr>
      </p:pic>
      <p:sp>
        <p:nvSpPr>
          <p:cNvPr id="6" name="矩形 5"/>
          <p:cNvSpPr/>
          <p:nvPr/>
        </p:nvSpPr>
        <p:spPr>
          <a:xfrm>
            <a:off x="6534150" y="3886200"/>
            <a:ext cx="2305050" cy="738664"/>
          </a:xfrm>
          <a:prstGeom prst="rect">
            <a:avLst/>
          </a:prstGeom>
        </p:spPr>
        <p:txBody>
          <a:bodyPr wrap="square">
            <a:spAutoFit/>
          </a:bodyPr>
          <a:lstStyle/>
          <a:p>
            <a:r>
              <a:rPr lang="en-US" altLang="zh-TW" sz="1050" dirty="0">
                <a:hlinkClick r:id="rId3"/>
              </a:rPr>
              <a:t>http://www.biochemia-medica.com/content/plagiarism-and-self-plagiarism-what-every-author-should-know</a:t>
            </a:r>
            <a:endParaRPr lang="en-US" altLang="zh-TW" sz="1050" dirty="0"/>
          </a:p>
        </p:txBody>
      </p:sp>
    </p:spTree>
    <p:extLst>
      <p:ext uri="{BB962C8B-B14F-4D97-AF65-F5344CB8AC3E}">
        <p14:creationId xmlns:p14="http://schemas.microsoft.com/office/powerpoint/2010/main" val="836804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1777870" y="1815102"/>
            <a:ext cx="5815289" cy="1965496"/>
            <a:chOff x="1783820" y="2097875"/>
            <a:chExt cx="5166116" cy="2127737"/>
          </a:xfrm>
        </p:grpSpPr>
        <p:sp>
          <p:nvSpPr>
            <p:cNvPr id="8" name="TextBox 1"/>
            <p:cNvSpPr txBox="1"/>
            <p:nvPr/>
          </p:nvSpPr>
          <p:spPr>
            <a:xfrm>
              <a:off x="1783820" y="2097875"/>
              <a:ext cx="3701867" cy="1432682"/>
            </a:xfrm>
            <a:prstGeom prst="rect">
              <a:avLst/>
            </a:prstGeom>
            <a:noFill/>
          </p:spPr>
          <p:txBody>
            <a:bodyPr wrap="none" rtlCol="0">
              <a:spAutoFit/>
            </a:bodyPr>
            <a:lstStyle/>
            <a:p>
              <a:r>
                <a:rPr lang="en-US" sz="8000" b="1" i="1" dirty="0">
                  <a:solidFill>
                    <a:srgbClr val="002060"/>
                  </a:solidFill>
                </a:rPr>
                <a:t>Thank</a:t>
              </a:r>
            </a:p>
          </p:txBody>
        </p:sp>
        <p:grpSp>
          <p:nvGrpSpPr>
            <p:cNvPr id="9" name="Group 8"/>
            <p:cNvGrpSpPr/>
            <p:nvPr/>
          </p:nvGrpSpPr>
          <p:grpSpPr>
            <a:xfrm>
              <a:off x="4675651" y="2126567"/>
              <a:ext cx="2274285" cy="2099045"/>
              <a:chOff x="5374054" y="2750054"/>
              <a:chExt cx="2274285" cy="2099045"/>
            </a:xfrm>
          </p:grpSpPr>
          <p:sp>
            <p:nvSpPr>
              <p:cNvPr id="10" name="Rounded Rectangle 3"/>
              <p:cNvSpPr/>
              <p:nvPr/>
            </p:nvSpPr>
            <p:spPr>
              <a:xfrm>
                <a:off x="5374054" y="2849998"/>
                <a:ext cx="2003510" cy="1117096"/>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2"/>
              <p:cNvSpPr txBox="1"/>
              <p:nvPr/>
            </p:nvSpPr>
            <p:spPr>
              <a:xfrm>
                <a:off x="5544332" y="2750054"/>
                <a:ext cx="2104007" cy="2099045"/>
              </a:xfrm>
              <a:prstGeom prst="rect">
                <a:avLst/>
              </a:prstGeom>
              <a:noFill/>
            </p:spPr>
            <p:txBody>
              <a:bodyPr wrap="square" rtlCol="0">
                <a:spAutoFit/>
              </a:bodyPr>
              <a:lstStyle/>
              <a:p>
                <a:r>
                  <a:rPr lang="en-US" sz="6000" dirty="0">
                    <a:solidFill>
                      <a:schemeClr val="bg1"/>
                    </a:solidFill>
                  </a:rPr>
                  <a:t>YOU</a:t>
                </a:r>
              </a:p>
            </p:txBody>
          </p:sp>
        </p:grpSp>
      </p:grpSp>
      <p:sp>
        <p:nvSpPr>
          <p:cNvPr id="12" name="Subtitle 5"/>
          <p:cNvSpPr>
            <a:spLocks noGrp="1"/>
          </p:cNvSpPr>
          <p:nvPr>
            <p:ph type="subTitle" idx="1"/>
          </p:nvPr>
        </p:nvSpPr>
        <p:spPr>
          <a:xfrm>
            <a:off x="2405951" y="3875140"/>
            <a:ext cx="4559128" cy="1230260"/>
          </a:xfrm>
        </p:spPr>
        <p:txBody>
          <a:bodyPr>
            <a:noAutofit/>
          </a:bodyPr>
          <a:lstStyle/>
          <a:p>
            <a:pPr>
              <a:buFont typeface="Wingdings" panose="05000000000000000000" pitchFamily="2" charset="2"/>
              <a:buNone/>
            </a:pPr>
            <a:r>
              <a:rPr lang="en-US" altLang="zh-TW" dirty="0">
                <a:latin typeface="Georgia" panose="02040502050405020303" pitchFamily="18" charset="0"/>
                <a:cs typeface="Georgia" panose="02040502050405020303" pitchFamily="18" charset="0"/>
              </a:rPr>
              <a:t>For more information, email us at </a:t>
            </a:r>
            <a:r>
              <a:rPr lang="en-US" altLang="zh-TW" dirty="0">
                <a:latin typeface="Georgia" panose="02040502050405020303" pitchFamily="18" charset="0"/>
                <a:cs typeface="Georgia" panose="02040502050405020303" pitchFamily="18" charset="0"/>
                <a:hlinkClick r:id="rId2"/>
              </a:rPr>
              <a:t>service@igrouptaiwan.com</a:t>
            </a:r>
            <a:endParaRPr lang="en-US" altLang="zh-TW" dirty="0">
              <a:latin typeface="Georgia" panose="02040502050405020303" pitchFamily="18" charset="0"/>
              <a:cs typeface="Georgia" panose="02040502050405020303" pitchFamily="18" charset="0"/>
            </a:endParaRPr>
          </a:p>
          <a:p>
            <a:pPr>
              <a:buFont typeface="Wingdings" panose="05000000000000000000" pitchFamily="2" charset="2"/>
              <a:buNone/>
            </a:pPr>
            <a:r>
              <a:rPr lang="en-US" altLang="zh-TW" smtClean="0">
                <a:latin typeface="Georgia" panose="02040502050405020303" pitchFamily="18" charset="0"/>
                <a:cs typeface="Georgia" panose="02040502050405020303" pitchFamily="18" charset="0"/>
                <a:hlinkClick r:id="rId3"/>
              </a:rPr>
              <a:t>annie.chen@igrouptaiwan.com</a:t>
            </a:r>
            <a:endParaRPr lang="en-US" altLang="zh-TW" dirty="0">
              <a:latin typeface="Georgia" panose="02040502050405020303" pitchFamily="18" charset="0"/>
              <a:cs typeface="Georgia" panose="02040502050405020303" pitchFamily="18" charset="0"/>
            </a:endParaRPr>
          </a:p>
          <a:p>
            <a:pPr>
              <a:buFont typeface="Wingdings" panose="05000000000000000000" pitchFamily="2" charset="2"/>
              <a:buNone/>
            </a:pPr>
            <a:r>
              <a:rPr lang="zh-TW" altLang="en-US" dirty="0" smtClean="0">
                <a:latin typeface="Georgia" panose="02040502050405020303" pitchFamily="18" charset="0"/>
                <a:cs typeface="Georgia" panose="02040502050405020303" pitchFamily="18" charset="0"/>
              </a:rPr>
              <a:t>陳</a:t>
            </a:r>
            <a:r>
              <a:rPr lang="zh-TW" altLang="en-US" dirty="0">
                <a:latin typeface="Georgia" panose="02040502050405020303" pitchFamily="18" charset="0"/>
                <a:cs typeface="Georgia" panose="02040502050405020303" pitchFamily="18" charset="0"/>
              </a:rPr>
              <a:t>姚伶</a:t>
            </a:r>
            <a:r>
              <a:rPr lang="zh-TW" altLang="en-US" dirty="0" smtClean="0">
                <a:latin typeface="Georgia" panose="02040502050405020303" pitchFamily="18" charset="0"/>
                <a:cs typeface="Georgia" panose="02040502050405020303" pitchFamily="18" charset="0"/>
              </a:rPr>
              <a:t> 客</a:t>
            </a:r>
            <a:r>
              <a:rPr lang="zh-TW" altLang="en-US" dirty="0">
                <a:latin typeface="Georgia" panose="02040502050405020303" pitchFamily="18" charset="0"/>
                <a:cs typeface="Georgia" panose="02040502050405020303" pitchFamily="18" charset="0"/>
              </a:rPr>
              <a:t>服</a:t>
            </a:r>
            <a:r>
              <a:rPr lang="zh-TW" altLang="en-US" dirty="0" smtClean="0">
                <a:latin typeface="Georgia" panose="02040502050405020303" pitchFamily="18" charset="0"/>
                <a:cs typeface="Georgia" panose="02040502050405020303" pitchFamily="18" charset="0"/>
              </a:rPr>
              <a:t>經理</a:t>
            </a:r>
            <a:endParaRPr lang="en-US" altLang="zh-TW" dirty="0">
              <a:latin typeface="Georgia" panose="02040502050405020303" pitchFamily="18" charset="0"/>
              <a:cs typeface="Georgia" panose="02040502050405020303" pitchFamily="18" charset="0"/>
            </a:endParaRPr>
          </a:p>
          <a:p>
            <a:pPr>
              <a:buFont typeface="Wingdings" panose="05000000000000000000" pitchFamily="2" charset="2"/>
              <a:buNone/>
            </a:pPr>
            <a:endParaRPr lang="en-US" altLang="zh-TW" dirty="0">
              <a:latin typeface="Georgia" panose="02040502050405020303" pitchFamily="18" charset="0"/>
              <a:cs typeface="Georgia" panose="02040502050405020303" pitchFamily="18" charset="0"/>
            </a:endParaRPr>
          </a:p>
          <a:p>
            <a:pPr>
              <a:buFont typeface="Wingdings" panose="05000000000000000000" pitchFamily="2" charset="2"/>
              <a:buNone/>
            </a:pPr>
            <a:endParaRPr lang="en-US" altLang="zh-TW" dirty="0">
              <a:latin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1583055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5719"/>
            <a:ext cx="7683722" cy="781081"/>
          </a:xfrm>
        </p:spPr>
        <p:txBody>
          <a:bodyPr/>
          <a:lstStyle/>
          <a:p>
            <a:r>
              <a:rPr lang="zh-TW" altLang="en-US" sz="3600" b="1" dirty="0" smtClean="0">
                <a:latin typeface="+mj-ea"/>
              </a:rPr>
              <a:t>使</a:t>
            </a:r>
            <a:r>
              <a:rPr lang="zh-TW" altLang="en-US" sz="3600" b="1" dirty="0">
                <a:latin typeface="+mj-ea"/>
              </a:rPr>
              <a:t>用</a:t>
            </a:r>
            <a:r>
              <a:rPr lang="en-US" sz="3600" b="1" dirty="0" err="1" smtClean="0">
                <a:latin typeface="+mj-ea"/>
              </a:rPr>
              <a:t>iThenticate</a:t>
            </a:r>
            <a:r>
              <a:rPr lang="zh-TW" altLang="en-US" sz="3600" b="1" dirty="0" smtClean="0">
                <a:latin typeface="+mj-ea"/>
              </a:rPr>
              <a:t>為審稿工具之出版社</a:t>
            </a:r>
            <a:endParaRPr lang="en-US" sz="3600" b="1" dirty="0">
              <a:latin typeface="+mj-ea"/>
            </a:endParaRPr>
          </a:p>
        </p:txBody>
      </p:sp>
      <p:sp>
        <p:nvSpPr>
          <p:cNvPr id="5" name="Slide Number Placeholder 4"/>
          <p:cNvSpPr>
            <a:spLocks noGrp="1"/>
          </p:cNvSpPr>
          <p:nvPr>
            <p:ph type="sldNum" sz="quarter" idx="12"/>
          </p:nvPr>
        </p:nvSpPr>
        <p:spPr/>
        <p:txBody>
          <a:bodyPr/>
          <a:lstStyle/>
          <a:p>
            <a:fld id="{6FBD850A-57EC-CF46-9A9F-8451B118305E}" type="slidenum">
              <a:rPr lang="en-US" smtClean="0"/>
              <a:pPr/>
              <a:t>5</a:t>
            </a:fld>
            <a:endParaRPr lang="en-US"/>
          </a:p>
        </p:txBody>
      </p:sp>
      <p:sp>
        <p:nvSpPr>
          <p:cNvPr id="7" name="矩形 6"/>
          <p:cNvSpPr/>
          <p:nvPr/>
        </p:nvSpPr>
        <p:spPr>
          <a:xfrm>
            <a:off x="609600" y="1148679"/>
            <a:ext cx="8382000" cy="461665"/>
          </a:xfrm>
          <a:prstGeom prst="rect">
            <a:avLst/>
          </a:prstGeom>
        </p:spPr>
        <p:txBody>
          <a:bodyPr wrap="square">
            <a:spAutoFit/>
          </a:bodyPr>
          <a:lstStyle/>
          <a:p>
            <a:r>
              <a:rPr lang="zh-TW" altLang="en-US" b="1" dirty="0" smtClean="0">
                <a:latin typeface="+mn-ea"/>
                <a:ea typeface="+mn-ea"/>
              </a:rPr>
              <a:t>例</a:t>
            </a:r>
            <a:r>
              <a:rPr lang="en-US" altLang="zh-TW" b="1" dirty="0" smtClean="0">
                <a:latin typeface="+mn-ea"/>
                <a:ea typeface="+mn-ea"/>
              </a:rPr>
              <a:t>:</a:t>
            </a:r>
            <a:r>
              <a:rPr lang="zh-TW" altLang="en-US" b="1" dirty="0" smtClean="0">
                <a:latin typeface="+mn-ea"/>
                <a:ea typeface="+mn-ea"/>
              </a:rPr>
              <a:t> </a:t>
            </a:r>
            <a:r>
              <a:rPr lang="en-US" altLang="zh-TW" b="1" dirty="0" smtClean="0">
                <a:latin typeface="+mn-ea"/>
                <a:ea typeface="+mn-ea"/>
              </a:rPr>
              <a:t>BMJ-Gut</a:t>
            </a:r>
          </a:p>
        </p:txBody>
      </p:sp>
      <p:sp>
        <p:nvSpPr>
          <p:cNvPr id="3" name="矩形 2"/>
          <p:cNvSpPr/>
          <p:nvPr/>
        </p:nvSpPr>
        <p:spPr>
          <a:xfrm>
            <a:off x="609600" y="1580239"/>
            <a:ext cx="8003257" cy="369332"/>
          </a:xfrm>
          <a:prstGeom prst="rect">
            <a:avLst/>
          </a:prstGeom>
        </p:spPr>
        <p:txBody>
          <a:bodyPr wrap="square">
            <a:spAutoFit/>
          </a:bodyPr>
          <a:lstStyle/>
          <a:p>
            <a:r>
              <a:rPr lang="en-US" altLang="zh-TW" sz="1800" dirty="0">
                <a:hlinkClick r:id="rId2"/>
              </a:rPr>
              <a:t>http://</a:t>
            </a:r>
            <a:r>
              <a:rPr lang="en-US" altLang="zh-TW" sz="1800" dirty="0" smtClean="0">
                <a:hlinkClick r:id="rId2"/>
              </a:rPr>
              <a:t>gut.bmj.com/site/about/guidelines.xhtml</a:t>
            </a:r>
            <a:r>
              <a:rPr lang="en-US" altLang="zh-TW" sz="1800" dirty="0" smtClean="0"/>
              <a:t> </a:t>
            </a:r>
            <a:endParaRPr lang="en-US" altLang="zh-TW" sz="1800" dirty="0"/>
          </a:p>
        </p:txBody>
      </p:sp>
      <p:pic>
        <p:nvPicPr>
          <p:cNvPr id="4" name="圖片 3"/>
          <p:cNvPicPr>
            <a:picLocks noChangeAspect="1"/>
          </p:cNvPicPr>
          <p:nvPr/>
        </p:nvPicPr>
        <p:blipFill>
          <a:blip r:embed="rId3"/>
          <a:stretch>
            <a:fillRect/>
          </a:stretch>
        </p:blipFill>
        <p:spPr>
          <a:xfrm>
            <a:off x="676280" y="2001983"/>
            <a:ext cx="7869896" cy="4020646"/>
          </a:xfrm>
          <a:prstGeom prst="rect">
            <a:avLst/>
          </a:prstGeom>
        </p:spPr>
      </p:pic>
    </p:spTree>
    <p:extLst>
      <p:ext uri="{BB962C8B-B14F-4D97-AF65-F5344CB8AC3E}">
        <p14:creationId xmlns:p14="http://schemas.microsoft.com/office/powerpoint/2010/main" val="3681254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BD850A-57EC-CF46-9A9F-8451B118305E}" type="slidenum">
              <a:rPr lang="en-US" smtClean="0"/>
              <a:pPr/>
              <a:t>6</a:t>
            </a:fld>
            <a:endParaRPr lang="en-US"/>
          </a:p>
        </p:txBody>
      </p:sp>
      <p:sp>
        <p:nvSpPr>
          <p:cNvPr id="8" name="矩形 7"/>
          <p:cNvSpPr/>
          <p:nvPr/>
        </p:nvSpPr>
        <p:spPr>
          <a:xfrm>
            <a:off x="762000" y="990601"/>
            <a:ext cx="8229599" cy="400110"/>
          </a:xfrm>
          <a:prstGeom prst="rect">
            <a:avLst/>
          </a:prstGeom>
        </p:spPr>
        <p:txBody>
          <a:bodyPr wrap="square">
            <a:spAutoFit/>
          </a:bodyPr>
          <a:lstStyle/>
          <a:p>
            <a:r>
              <a:rPr lang="zh-TW" altLang="en-US" sz="2000" b="1" dirty="0" smtClean="0">
                <a:latin typeface="+mn-ea"/>
                <a:ea typeface="+mn-ea"/>
              </a:rPr>
              <a:t>例</a:t>
            </a:r>
            <a:r>
              <a:rPr lang="en-US" altLang="zh-TW" sz="2000" b="1" dirty="0" smtClean="0">
                <a:latin typeface="+mn-ea"/>
                <a:ea typeface="+mn-ea"/>
              </a:rPr>
              <a:t>:</a:t>
            </a:r>
            <a:r>
              <a:rPr lang="zh-TW" altLang="en-US" sz="2000" b="1" dirty="0" smtClean="0">
                <a:latin typeface="+mn-ea"/>
                <a:ea typeface="+mn-ea"/>
              </a:rPr>
              <a:t>   </a:t>
            </a:r>
            <a:r>
              <a:rPr lang="en-US" altLang="zh-TW" sz="1600" dirty="0" smtClean="0">
                <a:hlinkClick r:id="rId2"/>
              </a:rPr>
              <a:t>LWW Journals</a:t>
            </a:r>
            <a:r>
              <a:rPr lang="en-US" altLang="zh-TW" sz="2000" b="1" dirty="0" smtClean="0">
                <a:latin typeface="+mn-ea"/>
                <a:ea typeface="+mn-ea"/>
              </a:rPr>
              <a:t>-Medicine</a:t>
            </a:r>
            <a:endParaRPr lang="en-US" altLang="zh-TW" dirty="0" smtClean="0"/>
          </a:p>
        </p:txBody>
      </p:sp>
      <p:sp>
        <p:nvSpPr>
          <p:cNvPr id="3" name="標題 2"/>
          <p:cNvSpPr>
            <a:spLocks noGrp="1"/>
          </p:cNvSpPr>
          <p:nvPr>
            <p:ph type="title"/>
          </p:nvPr>
        </p:nvSpPr>
        <p:spPr>
          <a:xfrm>
            <a:off x="550151" y="269468"/>
            <a:ext cx="7886700" cy="701675"/>
          </a:xfrm>
        </p:spPr>
        <p:txBody>
          <a:bodyPr/>
          <a:lstStyle/>
          <a:p>
            <a:r>
              <a:rPr lang="zh-TW" altLang="en-US" sz="3600" b="1" dirty="0">
                <a:latin typeface="+mj-ea"/>
              </a:rPr>
              <a:t>要求投稿者需檢附原創性比對</a:t>
            </a:r>
            <a:r>
              <a:rPr lang="zh-TW" altLang="en-US" sz="3600" b="1" dirty="0" smtClean="0">
                <a:latin typeface="+mj-ea"/>
              </a:rPr>
              <a:t>報告</a:t>
            </a:r>
            <a:endParaRPr lang="zh-TW" altLang="en-US" dirty="0">
              <a:latin typeface="+mj-ea"/>
            </a:endParaRPr>
          </a:p>
        </p:txBody>
      </p:sp>
      <p:pic>
        <p:nvPicPr>
          <p:cNvPr id="6" name="圖片 5"/>
          <p:cNvPicPr>
            <a:picLocks noChangeAspect="1"/>
          </p:cNvPicPr>
          <p:nvPr/>
        </p:nvPicPr>
        <p:blipFill>
          <a:blip r:embed="rId3"/>
          <a:stretch>
            <a:fillRect/>
          </a:stretch>
        </p:blipFill>
        <p:spPr>
          <a:xfrm>
            <a:off x="550151" y="1612834"/>
            <a:ext cx="8404213" cy="4531786"/>
          </a:xfrm>
          <a:prstGeom prst="rect">
            <a:avLst/>
          </a:prstGeom>
        </p:spPr>
      </p:pic>
      <p:sp>
        <p:nvSpPr>
          <p:cNvPr id="7" name="矩形 6"/>
          <p:cNvSpPr/>
          <p:nvPr/>
        </p:nvSpPr>
        <p:spPr>
          <a:xfrm>
            <a:off x="1295400" y="1390711"/>
            <a:ext cx="2339102" cy="369332"/>
          </a:xfrm>
          <a:prstGeom prst="rect">
            <a:avLst/>
          </a:prstGeom>
        </p:spPr>
        <p:txBody>
          <a:bodyPr wrap="none">
            <a:spAutoFit/>
          </a:bodyPr>
          <a:lstStyle/>
          <a:p>
            <a:r>
              <a:rPr lang="zh-TW" altLang="en-US" sz="1800" dirty="0">
                <a:hlinkClick r:id="rId4"/>
              </a:rPr>
              <a:t>http://goo.gl/jAGF2</a:t>
            </a:r>
            <a:r>
              <a:rPr lang="zh-TW" altLang="en-US" sz="1800" dirty="0" smtClean="0">
                <a:hlinkClick r:id="rId4"/>
              </a:rPr>
              <a:t>R</a:t>
            </a:r>
            <a:r>
              <a:rPr lang="zh-TW" altLang="en-US" sz="1800" dirty="0" smtClean="0"/>
              <a:t> </a:t>
            </a:r>
            <a:endParaRPr lang="zh-TW" altLang="en-US" sz="1800" dirty="0"/>
          </a:p>
        </p:txBody>
      </p:sp>
    </p:spTree>
    <p:extLst>
      <p:ext uri="{BB962C8B-B14F-4D97-AF65-F5344CB8AC3E}">
        <p14:creationId xmlns:p14="http://schemas.microsoft.com/office/powerpoint/2010/main" val="3694606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7305" y="762000"/>
            <a:ext cx="6393002" cy="5301361"/>
          </a:xfrm>
          <a:prstGeom prst="rect">
            <a:avLst/>
          </a:prstGeom>
        </p:spPr>
      </p:pic>
      <p:sp>
        <p:nvSpPr>
          <p:cNvPr id="2" name="標題 1"/>
          <p:cNvSpPr>
            <a:spLocks noGrp="1"/>
          </p:cNvSpPr>
          <p:nvPr>
            <p:ph type="title"/>
          </p:nvPr>
        </p:nvSpPr>
        <p:spPr>
          <a:xfrm>
            <a:off x="684632" y="304800"/>
            <a:ext cx="8306968" cy="304800"/>
          </a:xfrm>
        </p:spPr>
        <p:txBody>
          <a:bodyPr>
            <a:noAutofit/>
          </a:bodyPr>
          <a:lstStyle/>
          <a:p>
            <a:pPr algn="ctr"/>
            <a:r>
              <a:rPr lang="en-US" altLang="zh-TW" sz="3200" b="1"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2015</a:t>
            </a:r>
            <a:r>
              <a:rPr lang="zh-TW" altLang="en-US" sz="3200" b="1"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年期刊文章撤稿數量</a:t>
            </a:r>
            <a:r>
              <a:rPr lang="en-US" altLang="zh-TW" sz="3200" b="1"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Top 10</a:t>
            </a:r>
            <a:r>
              <a:rPr lang="zh-TW" altLang="en-US" sz="3200" b="1" dirty="0" smtClean="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rPr>
              <a:t>排行榜</a:t>
            </a:r>
            <a:endParaRPr lang="zh-TW" altLang="en-US" sz="3200" b="1" dirty="0">
              <a:solidFill>
                <a:srgbClr val="0070C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1" name="文字方塊 10"/>
          <p:cNvSpPr txBox="1"/>
          <p:nvPr/>
        </p:nvSpPr>
        <p:spPr>
          <a:xfrm>
            <a:off x="1074927" y="838118"/>
            <a:ext cx="184731" cy="369332"/>
          </a:xfrm>
          <a:prstGeom prst="rect">
            <a:avLst/>
          </a:prstGeom>
          <a:noFill/>
        </p:spPr>
        <p:txBody>
          <a:bodyPr wrap="none" rtlCol="0">
            <a:spAutoFit/>
          </a:bodyPr>
          <a:lstStyle/>
          <a:p>
            <a:endParaRPr lang="zh-TW" altLang="en-US" sz="1800" dirty="0"/>
          </a:p>
        </p:txBody>
      </p:sp>
      <p:grpSp>
        <p:nvGrpSpPr>
          <p:cNvPr id="10" name="群組 9"/>
          <p:cNvGrpSpPr/>
          <p:nvPr/>
        </p:nvGrpSpPr>
        <p:grpSpPr>
          <a:xfrm>
            <a:off x="464136" y="2908064"/>
            <a:ext cx="8327694" cy="631027"/>
            <a:chOff x="445260" y="2257784"/>
            <a:chExt cx="10626437" cy="601337"/>
          </a:xfrm>
        </p:grpSpPr>
        <p:pic>
          <p:nvPicPr>
            <p:cNvPr id="7" name="圖片 6"/>
            <p:cNvPicPr>
              <a:picLocks noChangeAspect="1"/>
            </p:cNvPicPr>
            <p:nvPr/>
          </p:nvPicPr>
          <p:blipFill>
            <a:blip r:embed="rId4"/>
            <a:stretch>
              <a:fillRect/>
            </a:stretch>
          </p:blipFill>
          <p:spPr>
            <a:xfrm>
              <a:off x="1242741" y="2342778"/>
              <a:ext cx="9828956" cy="516343"/>
            </a:xfrm>
            <a:prstGeom prst="rect">
              <a:avLst/>
            </a:prstGeom>
            <a:ln>
              <a:solidFill>
                <a:srgbClr val="002060"/>
              </a:solidFill>
            </a:ln>
            <a:effectLst>
              <a:outerShdw blurRad="107950" dist="12700" dir="5400000" algn="ctr">
                <a:srgbClr val="000000"/>
              </a:outerShdw>
            </a:effectLst>
            <a:sp3d contourW="44450" prstMaterial="matte">
              <a:bevelT w="63500" h="63500" prst="artDeco"/>
              <a:contourClr>
                <a:srgbClr val="FFFFFF"/>
              </a:contourClr>
            </a:sp3d>
          </p:spPr>
        </p:pic>
        <p:sp>
          <p:nvSpPr>
            <p:cNvPr id="9" name="矩形 8"/>
            <p:cNvSpPr/>
            <p:nvPr/>
          </p:nvSpPr>
          <p:spPr>
            <a:xfrm>
              <a:off x="445260" y="2257784"/>
              <a:ext cx="689877" cy="498602"/>
            </a:xfrm>
            <a:prstGeom prst="rect">
              <a:avLst/>
            </a:prstGeom>
            <a:ln>
              <a:noFill/>
            </a:ln>
            <a:effectLst>
              <a:outerShdw blurRad="107950" dist="12700" dir="5400000" algn="ctr">
                <a:srgbClr val="000000"/>
              </a:outerShdw>
            </a:effectLst>
          </p:spPr>
          <p:txBody>
            <a:bodyPr wrap="square" anchor="ctr">
              <a:spAutoFit/>
            </a:bodyPr>
            <a:lstStyle/>
            <a:p>
              <a:r>
                <a:rPr lang="zh-TW" altLang="en-US" sz="2800" dirty="0">
                  <a:solidFill>
                    <a:srgbClr val="00B0F0"/>
                  </a:solidFill>
                  <a:latin typeface="Cambria" panose="02040503050406030204" pitchFamily="18" charset="0"/>
                </a:rPr>
                <a:t>❸</a:t>
              </a:r>
              <a:endParaRPr lang="zh-TW" altLang="en-US" sz="2800" dirty="0">
                <a:solidFill>
                  <a:srgbClr val="00B0F0"/>
                </a:solidFill>
              </a:endParaRPr>
            </a:p>
          </p:txBody>
        </p:sp>
      </p:grpSp>
    </p:spTree>
    <p:extLst>
      <p:ext uri="{BB962C8B-B14F-4D97-AF65-F5344CB8AC3E}">
        <p14:creationId xmlns:p14="http://schemas.microsoft.com/office/powerpoint/2010/main" val="305776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endParaRPr lang="zh-TW" altLang="en-US" dirty="0" smtClean="0"/>
          </a:p>
        </p:txBody>
      </p:sp>
      <p:pic>
        <p:nvPicPr>
          <p:cNvPr id="48131" name="內容版面配置區 3" descr="copy2.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914400" y="365125"/>
            <a:ext cx="7490989" cy="56388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圓角矩形 1"/>
          <p:cNvSpPr/>
          <p:nvPr/>
        </p:nvSpPr>
        <p:spPr>
          <a:xfrm>
            <a:off x="1218571" y="350520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圓角矩形 3"/>
          <p:cNvSpPr/>
          <p:nvPr/>
        </p:nvSpPr>
        <p:spPr>
          <a:xfrm>
            <a:off x="990600" y="3048000"/>
            <a:ext cx="4800600" cy="1143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22522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6800" y="152400"/>
            <a:ext cx="7315200" cy="340186"/>
          </a:xfrm>
          <a:solidFill>
            <a:schemeClr val="bg1"/>
          </a:solidFill>
        </p:spPr>
        <p:txBody>
          <a:bodyPr>
            <a:noAutofit/>
          </a:bodyPr>
          <a:lstStyle/>
          <a:p>
            <a:r>
              <a:rPr lang="en-US" altLang="zh-TW" sz="3200" b="1" dirty="0" smtClean="0">
                <a:latin typeface="+mn-ea"/>
                <a:ea typeface="+mn-ea"/>
                <a:cs typeface="Arial Unicode MS" panose="020B0604020202020204" pitchFamily="34" charset="-120"/>
              </a:rPr>
              <a:t>Retraction </a:t>
            </a:r>
            <a:r>
              <a:rPr lang="en-US" altLang="zh-TW" sz="3200" b="1" dirty="0">
                <a:latin typeface="+mn-ea"/>
                <a:ea typeface="+mn-ea"/>
                <a:cs typeface="Arial Unicode MS" panose="020B0604020202020204" pitchFamily="34" charset="-120"/>
              </a:rPr>
              <a:t>Watch</a:t>
            </a:r>
            <a:r>
              <a:rPr lang="zh-TW" altLang="en-US" sz="3200" b="1" dirty="0">
                <a:latin typeface="+mn-ea"/>
                <a:ea typeface="+mn-ea"/>
                <a:cs typeface="Arial Unicode MS" panose="020B0604020202020204" pitchFamily="34" charset="-120"/>
              </a:rPr>
              <a:t>（撤銷論文觀測站</a:t>
            </a:r>
            <a:r>
              <a:rPr lang="zh-TW" altLang="en-US" sz="3200" b="1" dirty="0" smtClean="0">
                <a:latin typeface="+mn-ea"/>
                <a:ea typeface="+mn-ea"/>
                <a:cs typeface="Arial Unicode MS" panose="020B0604020202020204" pitchFamily="34" charset="-120"/>
              </a:rPr>
              <a:t>）</a:t>
            </a:r>
            <a:endParaRPr lang="zh-TW" altLang="en-US" sz="3200" b="1" dirty="0">
              <a:latin typeface="+mn-ea"/>
              <a:ea typeface="+mn-ea"/>
              <a:cs typeface="Arial Unicode MS" panose="020B0604020202020204" pitchFamily="34" charset="-120"/>
            </a:endParaRPr>
          </a:p>
        </p:txBody>
      </p:sp>
      <p:pic>
        <p:nvPicPr>
          <p:cNvPr id="3" name="圖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609600"/>
            <a:ext cx="6172200" cy="56471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7772662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7|6.1|4.3"/>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21320</TotalTime>
  <Words>2358</Words>
  <Application>Microsoft Office PowerPoint</Application>
  <PresentationFormat>如螢幕大小 (4:3)</PresentationFormat>
  <Paragraphs>269</Paragraphs>
  <Slides>47</Slides>
  <Notes>26</Notes>
  <HiddenSlides>0</HiddenSlides>
  <MMClips>0</MMClips>
  <ScaleCrop>false</ScaleCrop>
  <HeadingPairs>
    <vt:vector size="6" baseType="variant">
      <vt:variant>
        <vt:lpstr>使用字型</vt:lpstr>
      </vt:variant>
      <vt:variant>
        <vt:i4>22</vt:i4>
      </vt:variant>
      <vt:variant>
        <vt:lpstr>佈景主題</vt:lpstr>
      </vt:variant>
      <vt:variant>
        <vt:i4>1</vt:i4>
      </vt:variant>
      <vt:variant>
        <vt:lpstr>投影片標題</vt:lpstr>
      </vt:variant>
      <vt:variant>
        <vt:i4>47</vt:i4>
      </vt:variant>
    </vt:vector>
  </HeadingPairs>
  <TitlesOfParts>
    <vt:vector size="70" baseType="lpstr">
      <vt:lpstr>Arial Unicode MS</vt:lpstr>
      <vt:lpstr>F6</vt:lpstr>
      <vt:lpstr>Helvetica Light</vt:lpstr>
      <vt:lpstr>Helvetica Neue</vt:lpstr>
      <vt:lpstr>Helvetica Neue Light</vt:lpstr>
      <vt:lpstr>Malgun Gothic</vt:lpstr>
      <vt:lpstr>MS PGothic</vt:lpstr>
      <vt:lpstr>MS PGothic</vt:lpstr>
      <vt:lpstr>宋体</vt:lpstr>
      <vt:lpstr>宋体</vt:lpstr>
      <vt:lpstr>新細明體</vt:lpstr>
      <vt:lpstr>標楷體</vt:lpstr>
      <vt:lpstr>Arial</vt:lpstr>
      <vt:lpstr>Calibri</vt:lpstr>
      <vt:lpstr>Calibri Light</vt:lpstr>
      <vt:lpstr>Cambria</vt:lpstr>
      <vt:lpstr>Century Gothic</vt:lpstr>
      <vt:lpstr>Georgia</vt:lpstr>
      <vt:lpstr>Times New Roman</vt:lpstr>
      <vt:lpstr>Trebuchet MS</vt:lpstr>
      <vt:lpstr>Verdana</vt:lpstr>
      <vt:lpstr>Wingdings</vt:lpstr>
      <vt:lpstr>Office 佈景主題</vt:lpstr>
      <vt:lpstr>PowerPoint 簡報</vt:lpstr>
      <vt:lpstr>為何需要iThenticate</vt:lpstr>
      <vt:lpstr>學術倫理議題日趨嚴重</vt:lpstr>
      <vt:lpstr>主流期刊出版社共同抵制抄襲</vt:lpstr>
      <vt:lpstr>使用iThenticate為審稿工具之出版社</vt:lpstr>
      <vt:lpstr>要求投稿者需檢附原創性比對報告</vt:lpstr>
      <vt:lpstr>2015年期刊文章撤稿數量Top 10排行榜</vt:lpstr>
      <vt:lpstr>PowerPoint 簡報</vt:lpstr>
      <vt:lpstr>Retraction Watch（撤銷論文觀測站）</vt:lpstr>
      <vt:lpstr>PowerPoint 簡報</vt:lpstr>
      <vt:lpstr>抄襲的定義</vt:lpstr>
      <vt:lpstr>COPE Flowchart (Committee on Publication Ethics)</vt:lpstr>
      <vt:lpstr>PowerPoint 簡報</vt:lpstr>
      <vt:lpstr>PowerPoint 簡報</vt:lpstr>
      <vt:lpstr>PowerPoint 簡報</vt:lpstr>
      <vt:lpstr>PowerPoint 簡報</vt:lpstr>
      <vt:lpstr>ORIGINALITY  CHECK</vt:lpstr>
      <vt:lpstr>PowerPoint 簡報</vt:lpstr>
      <vt:lpstr>PowerPoint 簡報</vt:lpstr>
      <vt:lpstr>iThenticate Overview</vt:lpstr>
      <vt:lpstr>比對來源資料庫</vt:lpstr>
      <vt:lpstr>與領導權威的學術出版社共同合作</vt:lpstr>
      <vt:lpstr>線上操作</vt:lpstr>
      <vt:lpstr>iThenticate 快速操作指南</vt:lpstr>
      <vt:lpstr>iThenticate快速操作指南</vt:lpstr>
      <vt:lpstr>iThenticate快速操作指南</vt:lpstr>
      <vt:lpstr>瀏覽原創性報告</vt:lpstr>
      <vt:lpstr>文件模式Document Viewer(DV)</vt:lpstr>
      <vt:lpstr>Match Breakdown詳列各相似來源</vt:lpstr>
      <vt:lpstr>排除特定單一相似來源</vt:lpstr>
      <vt:lpstr>還原曾排除的相似來源 </vt:lpstr>
      <vt:lpstr>篩選設定</vt:lpstr>
      <vt:lpstr>選擇純文字報告模式Text Only Report </vt:lpstr>
      <vt:lpstr>純文字報告</vt:lpstr>
      <vt:lpstr>列印/下載原創性報告</vt:lpstr>
      <vt:lpstr>如何避免抄襲發生</vt:lpstr>
      <vt:lpstr>如何避免抄襲發生</vt:lpstr>
      <vt:lpstr>參考文獻格式</vt:lpstr>
      <vt:lpstr>引述格式</vt:lpstr>
      <vt:lpstr>範例: Elsevier對剽竊定義和建議</vt:lpstr>
      <vt:lpstr>10種學術研究常見的抄襲行為</vt:lpstr>
      <vt:lpstr>PowerPoint 簡報</vt:lpstr>
      <vt:lpstr>PowerPoint 簡報</vt:lpstr>
      <vt:lpstr>PowerPoint 簡報</vt:lpstr>
      <vt:lpstr>PowerPoint 簡報</vt:lpstr>
      <vt:lpstr>抄襲與自我剽竊定義</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Educational Practices for More Original Writing</dc:title>
  <dc:creator>Katie Povejsil</dc:creator>
  <cp:lastModifiedBy>fugi</cp:lastModifiedBy>
  <cp:revision>999</cp:revision>
  <cp:lastPrinted>2008-12-19T23:18:54Z</cp:lastPrinted>
  <dcterms:created xsi:type="dcterms:W3CDTF">2009-01-18T01:50:10Z</dcterms:created>
  <dcterms:modified xsi:type="dcterms:W3CDTF">2017-01-02T02:00:38Z</dcterms:modified>
</cp:coreProperties>
</file>