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58" r:id="rId6"/>
    <p:sldMasterId id="2147483697" r:id="rId7"/>
    <p:sldMasterId id="2147483705" r:id="rId8"/>
  </p:sldMasterIdLst>
  <p:notesMasterIdLst>
    <p:notesMasterId r:id="rId25"/>
  </p:notesMasterIdLst>
  <p:handoutMasterIdLst>
    <p:handoutMasterId r:id="rId26"/>
  </p:handoutMasterIdLst>
  <p:sldIdLst>
    <p:sldId id="1389" r:id="rId9"/>
    <p:sldId id="1373" r:id="rId10"/>
    <p:sldId id="1390" r:id="rId11"/>
    <p:sldId id="1391" r:id="rId12"/>
    <p:sldId id="1392" r:id="rId13"/>
    <p:sldId id="1393" r:id="rId14"/>
    <p:sldId id="1394" r:id="rId15"/>
    <p:sldId id="1395" r:id="rId16"/>
    <p:sldId id="1404" r:id="rId17"/>
    <p:sldId id="1405" r:id="rId18"/>
    <p:sldId id="1406" r:id="rId19"/>
    <p:sldId id="1399" r:id="rId20"/>
    <p:sldId id="1400" r:id="rId21"/>
    <p:sldId id="1401" r:id="rId22"/>
    <p:sldId id="1402" r:id="rId23"/>
    <p:sldId id="1403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4A5"/>
    <a:srgbClr val="EDB35E"/>
    <a:srgbClr val="D35A09"/>
    <a:srgbClr val="5F0D9A"/>
    <a:srgbClr val="B241D4"/>
    <a:srgbClr val="EDCE3F"/>
    <a:srgbClr val="FFBB00"/>
    <a:srgbClr val="57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5" autoAdjust="0"/>
    <p:restoredTop sz="92743" autoAdjust="0"/>
  </p:normalViewPr>
  <p:slideViewPr>
    <p:cSldViewPr>
      <p:cViewPr varScale="1">
        <p:scale>
          <a:sx n="103" d="100"/>
          <a:sy n="103" d="100"/>
        </p:scale>
        <p:origin x="1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78C4E0FF-CBCA-4E8A-8593-28A1290AA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4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872C2398-9EB8-49D4-8E4A-C6C293603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2286000" cy="5557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6705600" cy="5557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2286000" cy="5557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6705600" cy="5557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81" y="5572072"/>
            <a:ext cx="8450132" cy="49444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76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4875"/>
            <a:ext cx="7772400" cy="87301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113"/>
            <a:ext cx="6400800" cy="81937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45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098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536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88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64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1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3419139"/>
          </a:xfrm>
        </p:spPr>
        <p:txBody>
          <a:bodyPr lIns="2743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729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88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005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MC_PPT_ART_TopBanne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MC_PPT_ART_TopBanne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91966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9F6F6-0BCD-4735-87E5-269C1FF09804}" type="datetimeFigureOut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3/23/2018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5F42A0-2D15-4B83-83B9-0C6163AA2603}" type="slidenum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7"/>
          <a:stretch/>
        </p:blipFill>
        <p:spPr>
          <a:xfrm>
            <a:off x="378" y="6400800"/>
            <a:ext cx="9143244" cy="4569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893763-7448-41FD-9BAA-3B533ED0CE8D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3/23/2018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68163-3844-4FBC-84E9-DAC90071EBD6}" type="slidenum">
              <a:rPr lang="en-US" baseline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6" r:id="rId9"/>
    <p:sldLayoutId id="2147483714" r:id="rId10"/>
    <p:sldLayoutId id="2147483715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accent6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>
          <a:xfrm>
            <a:off x="436206" y="1025036"/>
            <a:ext cx="8271588" cy="424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4" y="241016"/>
            <a:ext cx="7793394" cy="6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48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5633"/>
              </p:ext>
            </p:extLst>
          </p:nvPr>
        </p:nvGraphicFramePr>
        <p:xfrm>
          <a:off x="304804" y="1371600"/>
          <a:ext cx="8534397" cy="491901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764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American Journal of Orthodontics &amp; </a:t>
                      </a:r>
                      <a:r>
                        <a:rPr lang="en-US" sz="1400" b="0" i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Dentofacial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Orthopedics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Dentistry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Journal of Oral &amp; Maxillofacial Surgery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Oral &amp; Maxillofacial Implants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Clinical Oral Investigations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Endodontic Journal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en-US" sz="1400" b="0" i="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Implant Dentistry &amp; Related Research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Archives of Oral Biology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March 2018</a:t>
            </a:r>
            <a:endParaRPr lang="en-US" sz="1100" baseline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133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262491"/>
              </p:ext>
            </p:extLst>
          </p:nvPr>
        </p:nvGraphicFramePr>
        <p:xfrm>
          <a:off x="304804" y="1371600"/>
          <a:ext cx="8534397" cy="47243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77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Angle Orthodontist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</a:t>
                      </a:r>
                      <a:r>
                        <a:rPr lang="en-US" sz="1400" b="0" i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Cranio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-Maxillofacial Surgery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British Journal of Oral &amp; Maxillofacial Surgery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Oral Diseases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the American Dental Association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Oral Rehabilitation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Periodontal Research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European Journal of Oral Sciences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March 2018</a:t>
            </a:r>
            <a:endParaRPr lang="en-US" sz="1100" baseline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845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4" name="Picture 2" descr="http://adr.sagepub.com/content/vol26/issue1/home_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99" y="1524000"/>
            <a:ext cx="1901038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1002" t="10209" r="22708" b="9977"/>
          <a:stretch>
            <a:fillRect/>
          </a:stretch>
        </p:blipFill>
        <p:spPr bwMode="auto">
          <a:xfrm>
            <a:off x="3415494" y="1517598"/>
            <a:ext cx="1894722" cy="24688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7" name="Picture 11" descr="http://a3.mzstatic.com/us/r30/Purple4/v4/77/0f/33/770f338c-320b-35b3-966d-280622e2fed1/screen480x480.jpeg"/>
          <p:cNvPicPr>
            <a:picLocks noChangeAspect="1" noChangeArrowheads="1"/>
          </p:cNvPicPr>
          <p:nvPr/>
        </p:nvPicPr>
        <p:blipFill>
          <a:blip r:embed="rId4" cstate="print"/>
          <a:srcRect l="6667" t="21667" r="35556" b="21667"/>
          <a:stretch>
            <a:fillRect/>
          </a:stretch>
        </p:blipFill>
        <p:spPr bwMode="auto">
          <a:xfrm>
            <a:off x="1527527" y="3528906"/>
            <a:ext cx="188796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15" descr="http://www.quintpub.com/catalog/image/Oral%20Implant_o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352" y="3528906"/>
            <a:ext cx="185989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 descr="https://www.aegisdentalnetwork.com/media/674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196753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http://www.quintessenz.de/webservices/COVER/JOURNALS/jc_jomi_2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510321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49746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10" name="Picture 1" descr="M:\PowerPoints\PPT_Support Files\Photoshop &amp; JPG files\Journals_Books\IJOrorofacialMy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00" y="1590577"/>
            <a:ext cx="188263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2" descr="M:\PowerPoints\PPT_Support Files\Photoshop &amp; JPG files\Journals_Books\IJPeriodonitcsRestorativeDenti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365" y="1590577"/>
            <a:ext cx="2047901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3" descr="M:\PowerPoints\PPT_Support Files\Photoshop &amp; JPG files\Journals_Books\IJProsthodonti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4501" y="1590577"/>
            <a:ext cx="1828164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5" descr="http://www.quintessenz.de/webservices/COVER/JOURNALS/jc_jad_2014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900" y="1590577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7" descr="http://jdr.sagepub.com/content/93/8.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012" y="3505200"/>
            <a:ext cx="189913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0" descr="M:\PowerPoints\PPT_Support Files\Photoshop &amp; JPG files\Journals_Books\JDentistryforChildr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812" y="3505200"/>
            <a:ext cx="1795076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2" descr="http://img.docstoccdn.com/thumb/orig/833812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4612" y="3505200"/>
            <a:ext cx="1745388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6456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17" name="Picture 6" descr="Journal of International Society of Preventive and Community Dent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94365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7" descr="http://www.quintessenz.de/webservices/COVER/JOURNALS/jc_jop_201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9" descr="M:\PowerPoints\PPT_Support Files\Photoshop &amp; JPG files\Journals_Books\PediatricDentist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1823405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1" descr="http://www.quintessenz.de/webservices/COVER/JOURNALS/jc_ohpd_201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3528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13" descr="http://www.quintpub.com/img/Journal_covers/J0200_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3528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15" descr="https://encrypted-tbn0.gstatic.com/images?q=tbn:ANd9GcRWY-P7waShzW0CSFrZt2Cli-dhB-Ri05Octi9odkEhpqn3izaI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352800"/>
            <a:ext cx="184927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66478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Dentistry &amp; Oral Sciences </a:t>
            </a:r>
            <a:br>
              <a:rPr lang="en-US" sz="3600" dirty="0"/>
            </a:br>
            <a:r>
              <a:rPr lang="en-US" sz="3600" dirty="0"/>
              <a:t>Full-Text Books &amp; Monographs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Atlas of Cosmetic &amp;</a:t>
            </a:r>
            <a:br>
              <a:rPr lang="en-US" sz="1800" i="1" dirty="0"/>
            </a:br>
            <a:r>
              <a:rPr lang="en-US" sz="1800" i="1" dirty="0"/>
              <a:t>Reconstructive Periodontal Surgery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 err="1"/>
              <a:t>Burket’s</a:t>
            </a:r>
            <a:r>
              <a:rPr lang="en-US" sz="1800" i="1" dirty="0"/>
              <a:t> Oral Medicine,</a:t>
            </a:r>
            <a:br>
              <a:rPr lang="en-US" sz="1800" i="1" dirty="0"/>
            </a:br>
            <a:r>
              <a:rPr lang="en-US" sz="1800" i="1" dirty="0"/>
              <a:t>Diagnosis &amp; Treatment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Clinical Outline of Oral Pathology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Clinician’s Guide to Treatment</a:t>
            </a:r>
            <a:br>
              <a:rPr lang="en-US" sz="1800" i="1" dirty="0"/>
            </a:br>
            <a:r>
              <a:rPr lang="en-US" sz="1800" i="1" dirty="0"/>
              <a:t>of HIV-Infected Patients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Critical Decisions</a:t>
            </a:r>
            <a:br>
              <a:rPr lang="en-US" sz="1800" i="1" dirty="0"/>
            </a:br>
            <a:r>
              <a:rPr lang="en-US" sz="1800" i="1" dirty="0"/>
              <a:t>in Periodontology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Endodontics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Essentials of Oral Medicine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Oral Diagnosis, Oral Medicine</a:t>
            </a:r>
            <a:br>
              <a:rPr lang="en-US" sz="1800" i="1" dirty="0"/>
            </a:br>
            <a:r>
              <a:rPr lang="en-US" sz="1800" i="1" dirty="0"/>
              <a:t>&amp; Treatment Planning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Oral Health in </a:t>
            </a:r>
            <a:r>
              <a:rPr lang="en-US" sz="1800" i="1" dirty="0" smtClean="0"/>
              <a:t>Geriatric </a:t>
            </a:r>
            <a:r>
              <a:rPr lang="en-US" sz="1800" i="1" dirty="0"/>
              <a:t>Patients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PDQ Endodontics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PDQ Oral Disease: </a:t>
            </a:r>
            <a:br>
              <a:rPr lang="en-US" sz="1800" i="1" dirty="0"/>
            </a:br>
            <a:r>
              <a:rPr lang="en-US" sz="1800" i="1" dirty="0"/>
              <a:t>Diagnosis &amp; Treatment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Peterson’s Principles of </a:t>
            </a:r>
            <a:br>
              <a:rPr lang="en-US" sz="1800" i="1" dirty="0"/>
            </a:br>
            <a:r>
              <a:rPr lang="en-US" sz="1800" i="1" dirty="0"/>
              <a:t>Oral &amp; Maxillofacial Surgery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Psychology &amp; Dentistry</a:t>
            </a:r>
          </a:p>
          <a:p>
            <a:endParaRPr lang="en-US" sz="1800" dirty="0"/>
          </a:p>
        </p:txBody>
      </p:sp>
      <p:pic>
        <p:nvPicPr>
          <p:cNvPr id="3" name="Picture 2" descr="http://ecx.images-amazon.com/images/I/51B7e8fDNz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1711196" cy="2286000"/>
          </a:xfrm>
          <a:prstGeom prst="rect">
            <a:avLst/>
          </a:prstGeom>
          <a:noFill/>
        </p:spPr>
      </p:pic>
      <p:pic>
        <p:nvPicPr>
          <p:cNvPr id="4" name="Picture 4" descr="http://dc368.4shared.com/doc/8Pt0owQw/preview001.png"/>
          <p:cNvPicPr>
            <a:picLocks noChangeAspect="1" noChangeArrowheads="1"/>
          </p:cNvPicPr>
          <p:nvPr/>
        </p:nvPicPr>
        <p:blipFill>
          <a:blip r:embed="rId3" cstate="print"/>
          <a:srcRect l="3955"/>
          <a:stretch>
            <a:fillRect/>
          </a:stretch>
        </p:blipFill>
        <p:spPr bwMode="auto">
          <a:xfrm>
            <a:off x="6781800" y="3810000"/>
            <a:ext cx="185051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5057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Dentistry &amp; Oral Sciences Source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Coverage Summary</a:t>
            </a:r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9807"/>
              </p:ext>
            </p:extLst>
          </p:nvPr>
        </p:nvGraphicFramePr>
        <p:xfrm>
          <a:off x="381000" y="1930364"/>
          <a:ext cx="8382000" cy="27736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18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Indexing &amp;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PDFs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Searchable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Cited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References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Academic Journals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Books &amp; Monographs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Magazines &amp; Trade Periodicals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March 2018</a:t>
            </a:r>
            <a:endParaRPr lang="en-US" sz="1200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041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COVERING ALL AREAS OF DENTISTRY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General Dentistry</a:t>
            </a:r>
          </a:p>
          <a:p>
            <a:r>
              <a:rPr lang="en-US" sz="2400" dirty="0"/>
              <a:t>Aesthetic Dentistry</a:t>
            </a:r>
          </a:p>
          <a:p>
            <a:r>
              <a:rPr lang="en-US" sz="2400" dirty="0"/>
              <a:t>Dental </a:t>
            </a:r>
            <a:r>
              <a:rPr lang="en-US" sz="2400" dirty="0" err="1"/>
              <a:t>Anaesthesiology</a:t>
            </a:r>
            <a:endParaRPr lang="en-US" sz="2400" dirty="0"/>
          </a:p>
          <a:p>
            <a:r>
              <a:rPr lang="en-US" sz="2400" dirty="0"/>
              <a:t>Dental Public Health</a:t>
            </a:r>
          </a:p>
          <a:p>
            <a:r>
              <a:rPr lang="en-US" sz="2400" dirty="0"/>
              <a:t>Endodontics</a:t>
            </a:r>
          </a:p>
          <a:p>
            <a:r>
              <a:rPr lang="en-US" sz="2400" dirty="0"/>
              <a:t>Forensic Odontology</a:t>
            </a:r>
          </a:p>
          <a:p>
            <a:r>
              <a:rPr lang="en-US" sz="2400" dirty="0"/>
              <a:t>Geriatric Dentistry</a:t>
            </a:r>
          </a:p>
          <a:p>
            <a:r>
              <a:rPr lang="en-US" sz="2400" dirty="0"/>
              <a:t>Oral and Maxillofacial Pathology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Oral and</a:t>
            </a:r>
            <a:br>
              <a:rPr lang="en-US" sz="2400"/>
            </a:br>
            <a:r>
              <a:rPr lang="en-US" sz="2400"/>
              <a:t>Maxillofacial Radiology</a:t>
            </a:r>
          </a:p>
          <a:p>
            <a:r>
              <a:rPr lang="en-US" sz="2400"/>
              <a:t>Oral and</a:t>
            </a:r>
            <a:br>
              <a:rPr lang="en-US" sz="2400"/>
            </a:br>
            <a:r>
              <a:rPr lang="en-US" sz="2400"/>
              <a:t>Maxillofacial Surgery</a:t>
            </a:r>
          </a:p>
          <a:p>
            <a:r>
              <a:rPr lang="en-US" sz="2400"/>
              <a:t>Orthodontics and</a:t>
            </a:r>
            <a:br>
              <a:rPr lang="en-US" sz="2400"/>
            </a:br>
            <a:r>
              <a:rPr lang="en-US" sz="2400"/>
              <a:t>Dentofacial Orthopedics</a:t>
            </a:r>
          </a:p>
          <a:p>
            <a:r>
              <a:rPr lang="en-US" sz="2400"/>
              <a:t>Periodontics</a:t>
            </a:r>
          </a:p>
          <a:p>
            <a:r>
              <a:rPr lang="en-US" sz="2400"/>
              <a:t>Pediatric Dentistry</a:t>
            </a:r>
          </a:p>
          <a:p>
            <a:r>
              <a:rPr lang="en-US" sz="2400"/>
              <a:t>Prosthodontics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y stripe subtle bg 72dpi.png"/>
          <p:cNvPicPr>
            <a:picLocks noChangeAspect="1"/>
          </p:cNvPicPr>
          <p:nvPr/>
        </p:nvPicPr>
        <p:blipFill rotWithShape="1">
          <a:blip r:embed="rId2" cstate="print"/>
          <a:srcRect l="4994" t="6661" r="4994" b="7445"/>
          <a:stretch/>
        </p:blipFill>
        <p:spPr>
          <a:xfrm>
            <a:off x="457200" y="457200"/>
            <a:ext cx="8229600" cy="5889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990600"/>
            <a:ext cx="7162800" cy="487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Is </a:t>
            </a:r>
            <a:r>
              <a:rPr lang="en-US" b="1" i="1" dirty="0">
                <a:solidFill>
                  <a:schemeClr val="accent2"/>
                </a:solidFill>
              </a:rPr>
              <a:t>Dentistry &amp; Oral</a:t>
            </a:r>
            <a:br>
              <a:rPr lang="en-US" b="1" i="1" dirty="0">
                <a:solidFill>
                  <a:schemeClr val="accent2"/>
                </a:solidFill>
              </a:rPr>
            </a:br>
            <a:r>
              <a:rPr lang="en-US" b="1" i="1" dirty="0">
                <a:solidFill>
                  <a:schemeClr val="accent2"/>
                </a:solidFill>
              </a:rPr>
              <a:t>Sciences Source </a:t>
            </a:r>
            <a:r>
              <a:rPr lang="en-US" dirty="0"/>
              <a:t>the place dental researchers should begin their research? </a:t>
            </a:r>
          </a:p>
        </p:txBody>
      </p:sp>
    </p:spTree>
    <p:extLst>
      <p:ext uri="{BB962C8B-B14F-4D97-AF65-F5344CB8AC3E}">
        <p14:creationId xmlns:p14="http://schemas.microsoft.com/office/powerpoint/2010/main" val="1686309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None of the following journals are indexed </a:t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i="1" dirty="0"/>
              <a:t>MEDLINE</a:t>
            </a:r>
            <a:r>
              <a:rPr lang="en-US" sz="2800" dirty="0"/>
              <a:t>, but ALL are indexed via</a:t>
            </a:r>
            <a:br>
              <a:rPr lang="en-US" sz="2800" dirty="0"/>
            </a:br>
            <a:r>
              <a:rPr lang="en-US" sz="2800" i="1" dirty="0"/>
              <a:t>Dentistry &amp; Oral Sciences Source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r>
              <a:rPr lang="en-US" sz="1600" i="1" dirty="0"/>
              <a:t>Australasian Dental Practice</a:t>
            </a:r>
          </a:p>
          <a:p>
            <a:r>
              <a:rPr lang="en-US" sz="1600" i="1" dirty="0"/>
              <a:t>Brazilian Journal of Oral Sciences</a:t>
            </a:r>
          </a:p>
          <a:p>
            <a:r>
              <a:rPr lang="en-US" sz="1600" i="1" dirty="0"/>
              <a:t>China Journal of Oral</a:t>
            </a:r>
            <a:br>
              <a:rPr lang="en-US" sz="1600" i="1" dirty="0"/>
            </a:br>
            <a:r>
              <a:rPr lang="en-US" sz="1600" i="1" dirty="0"/>
              <a:t>&amp; Maxillofacial Surgery</a:t>
            </a:r>
          </a:p>
          <a:p>
            <a:r>
              <a:rPr lang="en-US" sz="1600" i="1" dirty="0"/>
              <a:t>Columbia Dental Review</a:t>
            </a:r>
          </a:p>
          <a:p>
            <a:r>
              <a:rPr lang="en-US" sz="1600" i="1" dirty="0"/>
              <a:t>Endodontic Practice Today</a:t>
            </a:r>
          </a:p>
          <a:p>
            <a:r>
              <a:rPr lang="en-US" sz="1600" i="1" dirty="0"/>
              <a:t>Hellenic Orthodontic Review</a:t>
            </a:r>
          </a:p>
          <a:p>
            <a:r>
              <a:rPr lang="en-US" sz="1600" i="1" dirty="0"/>
              <a:t>International Dental Research</a:t>
            </a:r>
          </a:p>
          <a:p>
            <a:r>
              <a:rPr lang="en-US" sz="1600" i="1" dirty="0"/>
              <a:t>International Journal of Medical Dentistry</a:t>
            </a:r>
          </a:p>
          <a:p>
            <a:pPr lvl="0"/>
            <a:r>
              <a:rPr lang="en-US" sz="1600" i="1" dirty="0"/>
              <a:t>Journal of International</a:t>
            </a:r>
            <a:br>
              <a:rPr lang="en-US" sz="1600" i="1" dirty="0"/>
            </a:br>
            <a:r>
              <a:rPr lang="en-US" sz="1600" i="1" dirty="0"/>
              <a:t>Dental &amp; Medical Research</a:t>
            </a:r>
          </a:p>
          <a:p>
            <a:endParaRPr lang="en-US" sz="1600" i="1" dirty="0"/>
          </a:p>
          <a:p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lvl="0"/>
            <a:r>
              <a:rPr lang="en-US" sz="1600" i="1" dirty="0"/>
              <a:t>Oral Surgery</a:t>
            </a:r>
          </a:p>
          <a:p>
            <a:pPr lvl="0"/>
            <a:r>
              <a:rPr lang="en-US" sz="1600" i="1" dirty="0"/>
              <a:t>Orthodontic Products</a:t>
            </a:r>
          </a:p>
          <a:p>
            <a:pPr lvl="0"/>
            <a:r>
              <a:rPr lang="en-US" sz="1600" i="1" dirty="0"/>
              <a:t>Quintessence of</a:t>
            </a:r>
            <a:br>
              <a:rPr lang="en-US" sz="1600" i="1" dirty="0"/>
            </a:br>
            <a:r>
              <a:rPr lang="en-US" sz="1600" i="1" dirty="0"/>
              <a:t>Dental Technology (QDT)</a:t>
            </a:r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Española de</a:t>
            </a:r>
            <a:br>
              <a:rPr lang="en-US" sz="1600" i="1" dirty="0"/>
            </a:br>
            <a:r>
              <a:rPr lang="en-US" sz="1600" i="1" dirty="0" err="1"/>
              <a:t>Cirugía</a:t>
            </a:r>
            <a:r>
              <a:rPr lang="en-US" sz="1600" i="1" dirty="0"/>
              <a:t> Oral y </a:t>
            </a:r>
            <a:r>
              <a:rPr lang="en-US" sz="1600" i="1" dirty="0" err="1"/>
              <a:t>Maxilofacial</a:t>
            </a:r>
            <a:endParaRPr lang="en-US" sz="1600" i="1" dirty="0"/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</a:t>
            </a:r>
            <a:r>
              <a:rPr lang="en-US" sz="1600" i="1" dirty="0" err="1"/>
              <a:t>Odonto</a:t>
            </a:r>
            <a:r>
              <a:rPr lang="en-US" sz="1600" i="1" dirty="0"/>
              <a:t> </a:t>
            </a:r>
            <a:r>
              <a:rPr lang="en-US" sz="1600" i="1" dirty="0" err="1"/>
              <a:t>Ciencia</a:t>
            </a:r>
            <a:endParaRPr lang="en-US" sz="1600" i="1" dirty="0"/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Oral</a:t>
            </a:r>
          </a:p>
          <a:p>
            <a:pPr lvl="0"/>
            <a:r>
              <a:rPr lang="en-US" sz="1600" i="1" dirty="0"/>
              <a:t>Romanian Journal of Stomatology</a:t>
            </a:r>
          </a:p>
          <a:p>
            <a:pPr lvl="0"/>
            <a:r>
              <a:rPr lang="en-US" sz="1600" i="1" dirty="0" smtClean="0"/>
              <a:t>Virtual </a:t>
            </a:r>
            <a:r>
              <a:rPr lang="en-US" sz="1600" i="1" dirty="0"/>
              <a:t>Journal of Orthodontics</a:t>
            </a:r>
          </a:p>
          <a:p>
            <a:pPr lvl="0"/>
            <a:endParaRPr lang="en-US" sz="1600" i="1" dirty="0"/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176749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Sample Comparison of Shared Journals Indexed in Both </a:t>
            </a:r>
            <a:r>
              <a:rPr lang="en-US" sz="2600" i="1" dirty="0"/>
              <a:t>MEDLINE</a:t>
            </a:r>
            <a:r>
              <a:rPr lang="en-US" sz="2600" dirty="0"/>
              <a:t> and </a:t>
            </a:r>
            <a:r>
              <a:rPr lang="en-US" sz="2600" i="1" dirty="0"/>
              <a:t>Dentistry &amp; Oral Sciences Source</a:t>
            </a:r>
            <a:r>
              <a:rPr lang="en-US" sz="2600" dirty="0"/>
              <a:t> </a:t>
            </a: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40360"/>
              </p:ext>
            </p:extLst>
          </p:nvPr>
        </p:nvGraphicFramePr>
        <p:xfrm>
          <a:off x="457200" y="1600200"/>
          <a:ext cx="8305799" cy="36118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7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PUBLICATION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MEDLINE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(1/2000 to 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3/2018)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DOSS (1/2000 to </a:t>
                      </a:r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3/2018)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CDS Review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863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1,822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Dental Press Journal of Orthodontics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Dental Traumatology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1,454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1,550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European Journal of Oral Sciences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1,555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1,626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Gerodontology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974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1,098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Endodontic Journal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2,378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2,645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Oral &amp; Maxillofacial Surgery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3,641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5,003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Paediatric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1,196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1,508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 Box 194"/>
          <p:cNvSpPr txBox="1">
            <a:spLocks noChangeArrowheads="1"/>
          </p:cNvSpPr>
          <p:nvPr/>
        </p:nvSpPr>
        <p:spPr bwMode="auto">
          <a:xfrm>
            <a:off x="0" y="5638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In addition,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does NOT contain searchable cited references, but DOSS provides searchable</a:t>
            </a:r>
            <a:b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cited references for more than 120 journals, including the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Journal of Dental Research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from 1919 to present. </a:t>
            </a:r>
          </a:p>
        </p:txBody>
      </p:sp>
    </p:spTree>
    <p:extLst>
      <p:ext uri="{BB962C8B-B14F-4D97-AF65-F5344CB8AC3E}">
        <p14:creationId xmlns:p14="http://schemas.microsoft.com/office/powerpoint/2010/main" val="4330807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Sample Comparison of Shared Journals Indexed in Both </a:t>
            </a:r>
            <a:r>
              <a:rPr lang="en-US" sz="2600" i="1" dirty="0"/>
              <a:t>MEDLINE</a:t>
            </a:r>
            <a:r>
              <a:rPr lang="en-US" sz="2600" dirty="0"/>
              <a:t> and </a:t>
            </a:r>
            <a:r>
              <a:rPr lang="en-US" sz="2600" i="1" dirty="0"/>
              <a:t>Dentistry &amp; Oral Sciences Source</a:t>
            </a:r>
            <a:r>
              <a:rPr lang="en-US" sz="2600" dirty="0"/>
              <a:t> </a:t>
            </a: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45818"/>
              </p:ext>
            </p:extLst>
          </p:nvPr>
        </p:nvGraphicFramePr>
        <p:xfrm>
          <a:off x="457200" y="1600200"/>
          <a:ext cx="8305799" cy="324612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7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PUBLICATION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MEDLINE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(1/2000 to 9/2015)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DOSS (1/2000 to 9/2015)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Prosthodontics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1,751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2,290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Adhesive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1,006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1,075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Dental Hygiene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735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1,169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Esthetic &amp; Restorative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1,053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1,225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Evidence-Based Dental Practice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1,024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1,318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Oral Rehabilitation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2,412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2,499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Orofacial Pain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519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695</a:t>
                      </a:r>
                      <a:endParaRPr lang="en-US" sz="13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 Box 194"/>
          <p:cNvSpPr txBox="1">
            <a:spLocks noChangeArrowheads="1"/>
          </p:cNvSpPr>
          <p:nvPr/>
        </p:nvSpPr>
        <p:spPr bwMode="auto">
          <a:xfrm>
            <a:off x="0" y="5638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In addition,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does NOT contain searchable cited references, but DOSS provides searchable</a:t>
            </a:r>
            <a:b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cited references for more than 120 journals, including the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Journal of Dental Research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from 1919 to present. </a:t>
            </a:r>
          </a:p>
        </p:txBody>
      </p:sp>
    </p:spTree>
    <p:extLst>
      <p:ext uri="{BB962C8B-B14F-4D97-AF65-F5344CB8AC3E}">
        <p14:creationId xmlns:p14="http://schemas.microsoft.com/office/powerpoint/2010/main" val="31678278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Dentistry &amp; Oral Sciences Source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Searchable Cited References Uniqueness </a:t>
            </a:r>
            <a:br>
              <a:rPr lang="en-US" sz="2400" dirty="0"/>
            </a:br>
            <a:r>
              <a:rPr lang="en-US" sz="2400" dirty="0"/>
              <a:t>vs. Web of Science Core Collection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92998"/>
              </p:ext>
            </p:extLst>
          </p:nvPr>
        </p:nvGraphicFramePr>
        <p:xfrm>
          <a:off x="876300" y="1600200"/>
          <a:ext cx="7391400" cy="342973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9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5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#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of Journals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Searchable Cited References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Web of Science Core Collection Searchable Cited References Overlap with </a:t>
                      </a:r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Unique Searchable Cited References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March 2018</a:t>
            </a:r>
            <a:endParaRPr lang="en-US" sz="1200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310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Dentistry &amp; Oral Sciences Source</a:t>
            </a:r>
            <a:br>
              <a:rPr lang="en-US" sz="3600" i="1" dirty="0"/>
            </a:br>
            <a:r>
              <a:rPr lang="en-US" sz="3600" dirty="0"/>
              <a:t>Full Text Compared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904560"/>
              </p:ext>
            </p:extLst>
          </p:nvPr>
        </p:nvGraphicFramePr>
        <p:xfrm>
          <a:off x="1077098" y="2286000"/>
          <a:ext cx="6989804" cy="181892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190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0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SOURCES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UNIQUE*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43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r>
                        <a:rPr lang="en-US" sz="20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Journals &amp; Magazines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265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43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Full-Text Books &amp; Monographs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4876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* Not available as full text in any version of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Academic Search</a:t>
            </a:r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CINAHL</a:t>
            </a:r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or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</a:p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March 2018</a:t>
            </a:r>
            <a:endParaRPr lang="en-US" sz="1200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25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335722"/>
              </p:ext>
            </p:extLst>
          </p:nvPr>
        </p:nvGraphicFramePr>
        <p:xfrm>
          <a:off x="304804" y="1371600"/>
          <a:ext cx="8534397" cy="46939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584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Dental Research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Clinical Oral Implants Research</a:t>
                      </a:r>
                      <a:endParaRPr lang="en-US" sz="1400" b="0" i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Oral &amp; Maxillofacial Surgery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Endodontics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Oral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Oncology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Clinical Periodontology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Dental</a:t>
                      </a:r>
                      <a:r>
                        <a:rPr lang="en-US" sz="1400" b="0" i="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Materials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Periodontology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Oral Surgery, Oral Medicine, Oral Pathology &amp; Oral Radiology</a:t>
                      </a:r>
                      <a:endParaRPr lang="en-US" sz="1400" b="0" i="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March 2018</a:t>
            </a:r>
            <a:endParaRPr lang="en-US" sz="1100" baseline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6017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e527dc4157e4caa7499c93cf1ba688c602945"/>
</p:tagLst>
</file>

<file path=ppt/theme/theme1.xml><?xml version="1.0" encoding="utf-8"?>
<a:theme xmlns:a="http://schemas.openxmlformats.org/drawingml/2006/main" name="2_Default Design">
  <a:themeElements>
    <a:clrScheme name="2_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9999FF"/>
      </a:folHlink>
    </a:clrScheme>
    <a:fontScheme name="2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9999FF"/>
      </a:folHlink>
    </a:clrScheme>
    <a:fontScheme name="3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BSCO Health_Body Slides">
  <a:themeElements>
    <a:clrScheme name="EBSCO Health_Gener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B1B6"/>
      </a:accent1>
      <a:accent2>
        <a:srgbClr val="23538A"/>
      </a:accent2>
      <a:accent3>
        <a:srgbClr val="353535"/>
      </a:accent3>
      <a:accent4>
        <a:srgbClr val="F3F3F3"/>
      </a:accent4>
      <a:accent5>
        <a:srgbClr val="FD4239"/>
      </a:accent5>
      <a:accent6>
        <a:srgbClr val="000000"/>
      </a:accent6>
      <a:hlink>
        <a:srgbClr val="0000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LastUpdate xmlns="5f255bb2-3992-4ef0-aeca-1e379827fd79">2015-02-09T05:00:00+00:00</LastUpdate>
    <Notes1 xmlns="5f255bb2-3992-4ef0-aeca-1e379827fd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FD945-611F-4A3B-BE8A-E65F2109829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A5E2A38-E6E8-435D-AFC1-2B4017648A92}">
  <ds:schemaRefs>
    <ds:schemaRef ds:uri="http://schemas.microsoft.com/office/2006/metadata/properties"/>
    <ds:schemaRef ds:uri="5f255bb2-3992-4ef0-aeca-1e379827fd79"/>
  </ds:schemaRefs>
</ds:datastoreItem>
</file>

<file path=customXml/itemProps3.xml><?xml version="1.0" encoding="utf-8"?>
<ds:datastoreItem xmlns:ds="http://schemas.openxmlformats.org/officeDocument/2006/customXml" ds:itemID="{042ED61C-963A-49D6-A784-247133F87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0B19C05-2C32-4162-A08C-809D15200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11035</TotalTime>
  <Words>681</Words>
  <Application>Microsoft Office PowerPoint</Application>
  <PresentationFormat>On-screen Show (4:3)</PresentationFormat>
  <Paragraphs>292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2_Default Design</vt:lpstr>
      <vt:lpstr>3_Default Design</vt:lpstr>
      <vt:lpstr>2_EBSCO Basic Template</vt:lpstr>
      <vt:lpstr>EBSCO Health_Body Slides</vt:lpstr>
      <vt:lpstr>SUBTITLE</vt:lpstr>
      <vt:lpstr>COVERING ALL AREAS OF DENTISTRY</vt:lpstr>
      <vt:lpstr>Is Dentistry &amp; Oral Sciences Source the place dental researchers should begin their research? </vt:lpstr>
      <vt:lpstr>None of the following journals are indexed  in MEDLINE, but ALL are indexed via Dentistry &amp; Oral Sciences Source </vt:lpstr>
      <vt:lpstr>Sample Comparison of Shared Journals Indexed in Both MEDLINE and Dentistry &amp; Oral Sciences Source </vt:lpstr>
      <vt:lpstr>Sample Comparison of Shared Journals Indexed in Both MEDLINE and Dentistry &amp; Oral Sciences Source </vt:lpstr>
      <vt:lpstr>Dentistry &amp; Oral Sciences Source Searchable Cited References Uniqueness  vs. Web of Science Core Collection</vt:lpstr>
      <vt:lpstr>Dentistry &amp; Oral Sciences Source Full Text Compared</vt:lpstr>
      <vt:lpstr>Eigenfactor Dentistry Journal Rankings and Dentistry &amp; Oral Sciences Source Coverage</vt:lpstr>
      <vt:lpstr>Eigenfactor Dentistry Journal Rankings and Dentistry &amp; Oral Sciences Source Coverage</vt:lpstr>
      <vt:lpstr>Eigenfactor Dentistry Journal Rankings and Dentistry &amp; Oral Sciences Source Coverage</vt:lpstr>
      <vt:lpstr>Strong Collection of Many Full-Text Journals with NO Embargo, including:</vt:lpstr>
      <vt:lpstr>Strong Collection of Many Full-Text Journals with NO Embargo, including:</vt:lpstr>
      <vt:lpstr>Strong Collection of Many Full-Text Journals with NO Embargo, including:</vt:lpstr>
      <vt:lpstr>Dentistry &amp; Oral Sciences  Full-Text Books &amp; Monographs</vt:lpstr>
      <vt:lpstr>Dentistry &amp; Oral Sciences Source Coverage Summary</vt:lpstr>
    </vt:vector>
  </TitlesOfParts>
  <Company>EBSCO Publishing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Dentistry &amp; Oral Sciences Source</dc:title>
  <dc:creator>EBSCO Publishing</dc:creator>
  <cp:lastModifiedBy>Amy Justason</cp:lastModifiedBy>
  <cp:revision>808</cp:revision>
  <cp:lastPrinted>2006-06-08T20:56:29Z</cp:lastPrinted>
  <dcterms:created xsi:type="dcterms:W3CDTF">2003-11-13T13:57:44Z</dcterms:created>
  <dcterms:modified xsi:type="dcterms:W3CDTF">2018-03-23T23:09:08Z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26500.0000000000</vt:lpwstr>
  </property>
  <property fmtid="{D5CDD505-2E9C-101B-9397-08002B2CF9AE}" pid="3" name="UpdateFrequency">
    <vt:lpwstr>Quarterly</vt:lpwstr>
  </property>
  <property fmtid="{D5CDD505-2E9C-101B-9397-08002B2CF9AE}" pid="4" name="PPTCode">
    <vt:lpwstr>DSS</vt:lpwstr>
  </property>
  <property fmtid="{D5CDD505-2E9C-101B-9397-08002B2CF9AE}" pid="5" name="UpdateReason">
    <vt:lpwstr>Scheduled update</vt:lpwstr>
  </property>
  <property fmtid="{D5CDD505-2E9C-101B-9397-08002B2CF9AE}" pid="6" name="UpdateStatus">
    <vt:lpwstr>Not Started</vt:lpwstr>
  </property>
  <property fmtid="{D5CDD505-2E9C-101B-9397-08002B2CF9AE}" pid="7" name="Priority">
    <vt:lpwstr>Medium</vt:lpwstr>
  </property>
  <property fmtid="{D5CDD505-2E9C-101B-9397-08002B2CF9AE}" pid="8" name="display_urn:schemas-microsoft-com:office:office#AssignedTo">
    <vt:lpwstr>Rachel Baum</vt:lpwstr>
  </property>
  <property fmtid="{D5CDD505-2E9C-101B-9397-08002B2CF9AE}" pid="9" name="AssignedTo">
    <vt:lpwstr>1600</vt:lpwstr>
  </property>
  <property fmtid="{D5CDD505-2E9C-101B-9397-08002B2CF9AE}" pid="10" name="ContentType">
    <vt:lpwstr>Document</vt:lpwstr>
  </property>
  <property fmtid="{D5CDD505-2E9C-101B-9397-08002B2CF9AE}" pid="11" name="ContentTypeId">
    <vt:lpwstr>0x010100ED34B630FFA53245B411A657E2B120A6</vt:lpwstr>
  </property>
</Properties>
</file>